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9" r:id="rId3"/>
    <p:sldId id="257" r:id="rId4"/>
    <p:sldId id="265" r:id="rId5"/>
    <p:sldId id="258" r:id="rId6"/>
    <p:sldId id="271" r:id="rId7"/>
    <p:sldId id="263" r:id="rId8"/>
    <p:sldId id="264" r:id="rId9"/>
    <p:sldId id="268" r:id="rId10"/>
    <p:sldId id="266" r:id="rId11"/>
    <p:sldId id="272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78" r:id="rId20"/>
    <p:sldId id="284" r:id="rId21"/>
    <p:sldId id="285" r:id="rId22"/>
    <p:sldId id="287" r:id="rId23"/>
    <p:sldId id="288" r:id="rId24"/>
    <p:sldId id="289" r:id="rId25"/>
    <p:sldId id="260" r:id="rId26"/>
    <p:sldId id="293" r:id="rId27"/>
    <p:sldId id="342" r:id="rId28"/>
    <p:sldId id="343" r:id="rId29"/>
    <p:sldId id="344" r:id="rId30"/>
    <p:sldId id="345" r:id="rId31"/>
    <p:sldId id="346" r:id="rId32"/>
    <p:sldId id="350" r:id="rId33"/>
    <p:sldId id="351" r:id="rId34"/>
    <p:sldId id="352" r:id="rId35"/>
    <p:sldId id="353" r:id="rId36"/>
    <p:sldId id="307" r:id="rId37"/>
    <p:sldId id="261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3CB1"/>
    <a:srgbClr val="903293"/>
    <a:srgbClr val="642366"/>
    <a:srgbClr val="3F0000"/>
    <a:srgbClr val="7B2673"/>
    <a:srgbClr val="1C9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79282" autoAdjust="0"/>
  </p:normalViewPr>
  <p:slideViewPr>
    <p:cSldViewPr snapToGrid="0" snapToObjects="1">
      <p:cViewPr>
        <p:scale>
          <a:sx n="81" d="100"/>
          <a:sy n="81" d="100"/>
        </p:scale>
        <p:origin x="-168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9352"/>
    </p:cViewPr>
  </p:sorterViewPr>
  <p:notesViewPr>
    <p:cSldViewPr snapToGrid="0" snapToObjects="1">
      <p:cViewPr varScale="1">
        <p:scale>
          <a:sx n="83" d="100"/>
          <a:sy n="83" d="100"/>
        </p:scale>
        <p:origin x="-38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Relationship Id="rId3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5.xlsx"/><Relationship Id="rId3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6.xlsx"/><Relationship Id="rId3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8.xlsx"/><Relationship Id="rId3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dPt>
            <c:idx val="0"/>
            <c:bubble3D val="0"/>
            <c:spPr>
              <a:solidFill>
                <a:srgbClr val="660066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3F0000"/>
              </a:solidFill>
            </c:spPr>
          </c:dPt>
          <c:dPt>
            <c:idx val="3"/>
            <c:bubble3D val="0"/>
            <c:spPr>
              <a:solidFill>
                <a:srgbClr val="7B2673"/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Grade 9</c:v>
                </c:pt>
                <c:pt idx="1">
                  <c:v>Grade 10</c:v>
                </c:pt>
                <c:pt idx="2">
                  <c:v>Grade 11</c:v>
                </c:pt>
                <c:pt idx="3">
                  <c:v>Grade 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158.0</c:v>
                </c:pt>
                <c:pt idx="1">
                  <c:v>153.0</c:v>
                </c:pt>
                <c:pt idx="2">
                  <c:v>117.0</c:v>
                </c:pt>
                <c:pt idx="3">
                  <c:v>83.0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93184358899582"/>
          <c:y val="0.0450730117199714"/>
          <c:w val="0.930961893652182"/>
          <c:h val="0.7771055785769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dLbl>
              <c:idx val="0"/>
              <c:layout>
                <c:manualLayout>
                  <c:x val="-0.00617283950617284"/>
                  <c:y val="0.148341557559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462962962962963"/>
                  <c:y val="0.0912871123442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308641975308642"/>
                  <c:y val="0.0998452791265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308641975308636"/>
                  <c:y val="0.0941398346050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154320987654321"/>
                  <c:y val="0.108403445908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462962962962963"/>
                  <c:y val="0.09699255686576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23456790123457"/>
                  <c:y val="0.0656126119974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0308641975308642"/>
                  <c:y val="0.08272894556197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Higher salaries to recruit and retain best staff</c:v>
                </c:pt>
                <c:pt idx="1">
                  <c:v>Evaluate and eliminate programs that are not working</c:v>
                </c:pt>
                <c:pt idx="2">
                  <c:v>Strengthen technology infrastructure and classroom access</c:v>
                </c:pt>
                <c:pt idx="3">
                  <c:v>Add new course options even if means eliminating existing ones</c:v>
                </c:pt>
                <c:pt idx="4">
                  <c:v>Resource allocation for struggling students</c:v>
                </c:pt>
                <c:pt idx="5">
                  <c:v>Modernize school facilities</c:v>
                </c:pt>
                <c:pt idx="6">
                  <c:v>Opportunities for parents to learn about /give feedback to District programs/priorities</c:v>
                </c:pt>
                <c:pt idx="7">
                  <c:v>Improve communication between District and community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20.49</c:v>
                </c:pt>
                <c:pt idx="1">
                  <c:v>14.77</c:v>
                </c:pt>
                <c:pt idx="2">
                  <c:v>12.13</c:v>
                </c:pt>
                <c:pt idx="3">
                  <c:v>11.02</c:v>
                </c:pt>
                <c:pt idx="4">
                  <c:v>14.28</c:v>
                </c:pt>
                <c:pt idx="5">
                  <c:v>11.13</c:v>
                </c:pt>
                <c:pt idx="6">
                  <c:v>8.31</c:v>
                </c:pt>
                <c:pt idx="7">
                  <c:v>7.85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"/>
              <c:layout>
                <c:manualLayout>
                  <c:x val="0.00925925925925931"/>
                  <c:y val="-0.0199690558253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8"/>
                  <c:y val="-0.0199690558253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138888888888889"/>
                  <c:y val="-0.0114108890430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231481481481481"/>
                  <c:y val="-0.0114108890430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169753086419752"/>
                  <c:y val="-0.02282177808606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617283950617272"/>
                  <c:y val="-0.03137994486833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Higher salaries to recruit and retain best staff</c:v>
                </c:pt>
                <c:pt idx="1">
                  <c:v>Evaluate and eliminate programs that are not working</c:v>
                </c:pt>
                <c:pt idx="2">
                  <c:v>Strengthen technology infrastructure and classroom access</c:v>
                </c:pt>
                <c:pt idx="3">
                  <c:v>Add new course options even if means eliminating existing ones</c:v>
                </c:pt>
                <c:pt idx="4">
                  <c:v>Resource allocation for struggling students</c:v>
                </c:pt>
                <c:pt idx="5">
                  <c:v>Modernize school facilities</c:v>
                </c:pt>
                <c:pt idx="6">
                  <c:v>Opportunities for parents to learn about /give feedback to District programs/priorities</c:v>
                </c:pt>
                <c:pt idx="7">
                  <c:v>Improve communication between District and community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20.65</c:v>
                </c:pt>
                <c:pt idx="1">
                  <c:v>14.33</c:v>
                </c:pt>
                <c:pt idx="2">
                  <c:v>12.7</c:v>
                </c:pt>
                <c:pt idx="3">
                  <c:v>11.04</c:v>
                </c:pt>
                <c:pt idx="4">
                  <c:v>13.67</c:v>
                </c:pt>
                <c:pt idx="5">
                  <c:v>11.7</c:v>
                </c:pt>
                <c:pt idx="6">
                  <c:v>8.11</c:v>
                </c:pt>
                <c:pt idx="7">
                  <c:v>7.81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917559896"/>
        <c:axId val="1917562904"/>
        <c:axId val="1917566088"/>
      </c:bar3DChart>
      <c:catAx>
        <c:axId val="1917559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917562904"/>
        <c:crosses val="autoZero"/>
        <c:auto val="1"/>
        <c:lblAlgn val="ctr"/>
        <c:lblOffset val="100"/>
        <c:noMultiLvlLbl val="0"/>
      </c:catAx>
      <c:valAx>
        <c:axId val="191756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17559896"/>
        <c:crosses val="autoZero"/>
        <c:crossBetween val="between"/>
      </c:valAx>
      <c:serAx>
        <c:axId val="1917566088"/>
        <c:scaling>
          <c:orientation val="minMax"/>
        </c:scaling>
        <c:delete val="1"/>
        <c:axPos val="b"/>
        <c:majorTickMark val="out"/>
        <c:minorTickMark val="none"/>
        <c:tickLblPos val="nextTo"/>
        <c:crossAx val="1917562904"/>
        <c:crosses val="autoZero"/>
      </c:serAx>
    </c:plotArea>
    <c:legend>
      <c:legendPos val="b"/>
      <c:layout>
        <c:manualLayout>
          <c:xMode val="edge"/>
          <c:yMode val="edge"/>
          <c:x val="0.0875394915913288"/>
          <c:y val="0.848699473122414"/>
          <c:w val="0.263192621755614"/>
          <c:h val="0.0913933594016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Grade 9</c:v>
                </c:pt>
                <c:pt idx="1">
                  <c:v>Grade 10</c:v>
                </c:pt>
                <c:pt idx="2">
                  <c:v>Grade 11</c:v>
                </c:pt>
                <c:pt idx="3">
                  <c:v>Grade 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158.0</c:v>
                </c:pt>
                <c:pt idx="1">
                  <c:v>153.0</c:v>
                </c:pt>
                <c:pt idx="2">
                  <c:v>117.0</c:v>
                </c:pt>
                <c:pt idx="3">
                  <c:v>83.0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910635848"/>
        <c:axId val="1910638824"/>
        <c:axId val="0"/>
      </c:bar3DChart>
      <c:catAx>
        <c:axId val="1910635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10638824"/>
        <c:crosses val="autoZero"/>
        <c:auto val="1"/>
        <c:lblAlgn val="ctr"/>
        <c:lblOffset val="100"/>
        <c:noMultiLvlLbl val="0"/>
      </c:catAx>
      <c:valAx>
        <c:axId val="1910638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0635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Curriculum and instruction are consistent across teachers and courses in my school</c:v>
                </c:pt>
                <c:pt idx="1">
                  <c:v>Grading is consistent across teachers and courses in my school</c:v>
                </c:pt>
                <c:pt idx="2">
                  <c:v>Students HW assignments are appropriate</c:v>
                </c:pt>
                <c:pt idx="3">
                  <c:v>The amount of HW assigned to students is reasonable</c:v>
                </c:pt>
                <c:pt idx="4">
                  <c:v>My child has adequate access to the courses s/he needs to take to graduate</c:v>
                </c:pt>
                <c:pt idx="5">
                  <c:v>My child has adequate access to the courses s/he wants to take to pursue personal passions and interests</c:v>
                </c:pt>
                <c:pt idx="6">
                  <c:v>My child has adequate access to Honors and AP classes</c:v>
                </c:pt>
                <c:pt idx="7">
                  <c:v>My child has adequate access to courses that will prepare him/her for job/career skills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30.0</c:v>
                </c:pt>
                <c:pt idx="1">
                  <c:v>22.0</c:v>
                </c:pt>
                <c:pt idx="2">
                  <c:v>56.0</c:v>
                </c:pt>
                <c:pt idx="3">
                  <c:v>52.0</c:v>
                </c:pt>
                <c:pt idx="4">
                  <c:v>88.0</c:v>
                </c:pt>
                <c:pt idx="5">
                  <c:v>61.0</c:v>
                </c:pt>
                <c:pt idx="6">
                  <c:v>75.0</c:v>
                </c:pt>
                <c:pt idx="7">
                  <c:v>63.0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Curriculum and instruction are consistent across teachers and courses in my school</c:v>
                </c:pt>
                <c:pt idx="1">
                  <c:v>Grading is consistent across teachers and courses in my school</c:v>
                </c:pt>
                <c:pt idx="2">
                  <c:v>Students HW assignments are appropriate</c:v>
                </c:pt>
                <c:pt idx="3">
                  <c:v>The amount of HW assigned to students is reasonable</c:v>
                </c:pt>
                <c:pt idx="4">
                  <c:v>My child has adequate access to the courses s/he needs to take to graduate</c:v>
                </c:pt>
                <c:pt idx="5">
                  <c:v>My child has adequate access to the courses s/he wants to take to pursue personal passions and interests</c:v>
                </c:pt>
                <c:pt idx="6">
                  <c:v>My child has adequate access to Honors and AP classes</c:v>
                </c:pt>
                <c:pt idx="7">
                  <c:v>My child has adequate access to courses that will prepare him/her for job/career skills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46.0</c:v>
                </c:pt>
                <c:pt idx="1">
                  <c:v>40.0</c:v>
                </c:pt>
                <c:pt idx="2">
                  <c:v>67.0</c:v>
                </c:pt>
                <c:pt idx="3">
                  <c:v>62.0</c:v>
                </c:pt>
                <c:pt idx="4">
                  <c:v>88.0</c:v>
                </c:pt>
                <c:pt idx="5">
                  <c:v>63.0</c:v>
                </c:pt>
                <c:pt idx="6">
                  <c:v>72.0</c:v>
                </c:pt>
                <c:pt idx="7">
                  <c:v>65.0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78132040"/>
        <c:axId val="1778135048"/>
        <c:axId val="0"/>
      </c:bar3DChart>
      <c:catAx>
        <c:axId val="17781320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778135048"/>
        <c:crosses val="autoZero"/>
        <c:auto val="1"/>
        <c:lblAlgn val="ctr"/>
        <c:lblOffset val="100"/>
        <c:noMultiLvlLbl val="0"/>
      </c:catAx>
      <c:valAx>
        <c:axId val="1778135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8132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53897516282687"/>
          <c:y val="0.0386473429951691"/>
          <c:w val="0.263192621755614"/>
          <c:h val="0.07738464757122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My child is being well prepared to excel in the global economy</c:v>
                </c:pt>
                <c:pt idx="1">
                  <c:v>My child is being well prepared to succeed in college.</c:v>
                </c:pt>
                <c:pt idx="2">
                  <c:v>My child is excited about coming to school to learn</c:v>
                </c:pt>
                <c:pt idx="3">
                  <c:v>My child's teacher believe that s/he can learn at high levels</c:v>
                </c:pt>
                <c:pt idx="4">
                  <c:v>My child is learning to think critically</c:v>
                </c:pt>
                <c:pt idx="5">
                  <c:v>My child is learning to write well - not only in English classes, but in other courses too</c:v>
                </c:pt>
                <c:pt idx="6">
                  <c:v>My child has access to courses that encourage creativity</c:v>
                </c:pt>
                <c:pt idx="7">
                  <c:v>My child's classes engage him/her intellectually and encourage deep (not just rote) learning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46.0</c:v>
                </c:pt>
                <c:pt idx="1">
                  <c:v>68.0</c:v>
                </c:pt>
                <c:pt idx="2">
                  <c:v>50.0</c:v>
                </c:pt>
                <c:pt idx="3">
                  <c:v>63.0</c:v>
                </c:pt>
                <c:pt idx="4">
                  <c:v>64.0</c:v>
                </c:pt>
                <c:pt idx="5">
                  <c:v>63.0</c:v>
                </c:pt>
                <c:pt idx="6">
                  <c:v>54.0</c:v>
                </c:pt>
                <c:pt idx="7">
                  <c:v>52.0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>
                <c:manualLayout>
                  <c:x val="0.0108024691358025"/>
                  <c:y val="-0.002415458937198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23456790123457"/>
                  <c:y val="-0.002415458937198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08024691358024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23456790123456"/>
                  <c:y val="-0.004830917874396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108024691358025"/>
                  <c:y val="-0.004830917874396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138888888888889"/>
                  <c:y val="-0.0193236714975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138888888888888"/>
                  <c:y val="-0.0072463768115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123456790123456"/>
                  <c:y val="-0.0072463768115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My child is being well prepared to excel in the global economy</c:v>
                </c:pt>
                <c:pt idx="1">
                  <c:v>My child is being well prepared to succeed in college.</c:v>
                </c:pt>
                <c:pt idx="2">
                  <c:v>My child is excited about coming to school to learn</c:v>
                </c:pt>
                <c:pt idx="3">
                  <c:v>My child's teacher believe that s/he can learn at high levels</c:v>
                </c:pt>
                <c:pt idx="4">
                  <c:v>My child is learning to think critically</c:v>
                </c:pt>
                <c:pt idx="5">
                  <c:v>My child is learning to write well - not only in English classes, but in other courses too</c:v>
                </c:pt>
                <c:pt idx="6">
                  <c:v>My child has access to courses that encourage creativity</c:v>
                </c:pt>
                <c:pt idx="7">
                  <c:v>My child's classes engage him/her intellectually and encourage deep (not just rote) learning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49.0</c:v>
                </c:pt>
                <c:pt idx="1">
                  <c:v>69.0</c:v>
                </c:pt>
                <c:pt idx="2">
                  <c:v>57.0</c:v>
                </c:pt>
                <c:pt idx="3">
                  <c:v>68.0</c:v>
                </c:pt>
                <c:pt idx="4">
                  <c:v>68.0</c:v>
                </c:pt>
                <c:pt idx="5">
                  <c:v>66.0</c:v>
                </c:pt>
                <c:pt idx="6">
                  <c:v>61.0</c:v>
                </c:pt>
                <c:pt idx="7">
                  <c:v>61.0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910685112"/>
        <c:axId val="1910721064"/>
        <c:axId val="0"/>
      </c:bar3DChart>
      <c:catAx>
        <c:axId val="1910685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910721064"/>
        <c:crosses val="autoZero"/>
        <c:auto val="1"/>
        <c:lblAlgn val="ctr"/>
        <c:lblOffset val="100"/>
        <c:noMultiLvlLbl val="0"/>
      </c:catAx>
      <c:valAx>
        <c:axId val="1910721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0685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967987508505881"/>
          <c:y val="0.0265700483091787"/>
          <c:w val="0.263192621755614"/>
          <c:h val="0.07738464757122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My child feels safe at school</c:v>
                </c:pt>
                <c:pt idx="1">
                  <c:v>My child is treated with respect at school</c:v>
                </c:pt>
                <c:pt idx="2">
                  <c:v>Academic dishonesty is not a problem at my child's school</c:v>
                </c:pt>
                <c:pt idx="3">
                  <c:v>My childs's school provides the academic support s/he needs in order to do well in his/her classes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92.0</c:v>
                </c:pt>
                <c:pt idx="1">
                  <c:v>77.0</c:v>
                </c:pt>
                <c:pt idx="2">
                  <c:v>67.0</c:v>
                </c:pt>
                <c:pt idx="3">
                  <c:v>53.0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My child feels safe at school</c:v>
                </c:pt>
                <c:pt idx="1">
                  <c:v>My child is treated with respect at school</c:v>
                </c:pt>
                <c:pt idx="2">
                  <c:v>Academic dishonesty is not a problem at my child's school</c:v>
                </c:pt>
                <c:pt idx="3">
                  <c:v>My childs's school provides the academic support s/he needs in order to do well in his/her classes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91.0</c:v>
                </c:pt>
                <c:pt idx="1">
                  <c:v>81.0</c:v>
                </c:pt>
                <c:pt idx="2">
                  <c:v>65.0</c:v>
                </c:pt>
                <c:pt idx="3">
                  <c:v>66.0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917348648"/>
        <c:axId val="1917351656"/>
        <c:axId val="0"/>
      </c:bar3DChart>
      <c:catAx>
        <c:axId val="1917348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17351656"/>
        <c:crosses val="autoZero"/>
        <c:auto val="1"/>
        <c:lblAlgn val="ctr"/>
        <c:lblOffset val="100"/>
        <c:noMultiLvlLbl val="0"/>
      </c:catAx>
      <c:valAx>
        <c:axId val="1917351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7348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686047924565"/>
          <c:y val="0.0338164251207729"/>
          <c:w val="0.263192621755614"/>
          <c:h val="0.07738464757122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Teachers provide me with the information I need to support my child's academic progress</c:v>
                </c:pt>
                <c:pt idx="1">
                  <c:v>Teachers provide me with the information I need to support my child's behavior</c:v>
                </c:pt>
                <c:pt idx="2">
                  <c:v>I have adequate information to help my child choose classes and prepare for post-secondary options after high school</c:v>
                </c:pt>
                <c:pt idx="3">
                  <c:v>School staff members are welcoming and responsive to my questions and concerns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46.0</c:v>
                </c:pt>
                <c:pt idx="1">
                  <c:v>45.0</c:v>
                </c:pt>
                <c:pt idx="2">
                  <c:v>69.0</c:v>
                </c:pt>
                <c:pt idx="3">
                  <c:v>58.0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Teachers provide me with the information I need to support my child's academic progress</c:v>
                </c:pt>
                <c:pt idx="1">
                  <c:v>Teachers provide me with the information I need to support my child's behavior</c:v>
                </c:pt>
                <c:pt idx="2">
                  <c:v>I have adequate information to help my child choose classes and prepare for post-secondary options after high school</c:v>
                </c:pt>
                <c:pt idx="3">
                  <c:v>School staff members are welcoming and responsive to my questions and concerns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55.0</c:v>
                </c:pt>
                <c:pt idx="1">
                  <c:v>54.0</c:v>
                </c:pt>
                <c:pt idx="2">
                  <c:v>67.0</c:v>
                </c:pt>
                <c:pt idx="3">
                  <c:v>58.0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917415864"/>
        <c:axId val="1917418872"/>
        <c:axId val="0"/>
      </c:bar3DChart>
      <c:catAx>
        <c:axId val="1917415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17418872"/>
        <c:crosses val="autoZero"/>
        <c:auto val="1"/>
        <c:lblAlgn val="ctr"/>
        <c:lblOffset val="100"/>
        <c:noMultiLvlLbl val="0"/>
      </c:catAx>
      <c:valAx>
        <c:axId val="1917418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7415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40008627393798"/>
          <c:y val="0.0314009661835749"/>
          <c:w val="0.263192621755614"/>
          <c:h val="0.07738464757122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86394235442792"/>
          <c:y val="0.0576533657036083"/>
          <c:w val="0.8652926023136"/>
          <c:h val="0.5962037250414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School Website</c:v>
                </c:pt>
                <c:pt idx="1">
                  <c:v>School Loop email</c:v>
                </c:pt>
                <c:pt idx="2">
                  <c:v>Teacher websites</c:v>
                </c:pt>
                <c:pt idx="3">
                  <c:v>Teacher School Loop posts</c:v>
                </c:pt>
                <c:pt idx="4">
                  <c:v>IC Parent Portal</c:v>
                </c:pt>
                <c:pt idx="5">
                  <c:v>District Website</c:v>
                </c:pt>
                <c:pt idx="6">
                  <c:v>BTSN</c:v>
                </c:pt>
                <c:pt idx="7">
                  <c:v>PTSA</c:v>
                </c:pt>
                <c:pt idx="8">
                  <c:v>Social Media</c:v>
                </c:pt>
                <c:pt idx="9">
                  <c:v>SSC Meetings</c:v>
                </c:pt>
                <c:pt idx="10">
                  <c:v>ELAC/DELAC meetings</c:v>
                </c:pt>
                <c:pt idx="11">
                  <c:v>Parent-Principal Coffees</c:v>
                </c:pt>
                <c:pt idx="12">
                  <c:v>Other</c:v>
                </c:pt>
                <c:pt idx="13">
                  <c:v>None of above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74.0</c:v>
                </c:pt>
                <c:pt idx="1">
                  <c:v>85.0</c:v>
                </c:pt>
                <c:pt idx="2">
                  <c:v>11.0</c:v>
                </c:pt>
                <c:pt idx="3">
                  <c:v>14.0</c:v>
                </c:pt>
                <c:pt idx="4">
                  <c:v>45.0</c:v>
                </c:pt>
                <c:pt idx="5">
                  <c:v>14.0</c:v>
                </c:pt>
                <c:pt idx="6">
                  <c:v>51.0</c:v>
                </c:pt>
                <c:pt idx="7">
                  <c:v>32.0</c:v>
                </c:pt>
                <c:pt idx="8">
                  <c:v>4.0</c:v>
                </c:pt>
                <c:pt idx="9">
                  <c:v>2.0</c:v>
                </c:pt>
                <c:pt idx="10">
                  <c:v>0.0</c:v>
                </c:pt>
                <c:pt idx="11">
                  <c:v>4.0</c:v>
                </c:pt>
                <c:pt idx="12">
                  <c:v>6.0</c:v>
                </c:pt>
                <c:pt idx="1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School Website</c:v>
                </c:pt>
                <c:pt idx="1">
                  <c:v>School Loop email</c:v>
                </c:pt>
                <c:pt idx="2">
                  <c:v>Teacher websites</c:v>
                </c:pt>
                <c:pt idx="3">
                  <c:v>Teacher School Loop posts</c:v>
                </c:pt>
                <c:pt idx="4">
                  <c:v>IC Parent Portal</c:v>
                </c:pt>
                <c:pt idx="5">
                  <c:v>District Website</c:v>
                </c:pt>
                <c:pt idx="6">
                  <c:v>BTSN</c:v>
                </c:pt>
                <c:pt idx="7">
                  <c:v>PTSA</c:v>
                </c:pt>
                <c:pt idx="8">
                  <c:v>Social Media</c:v>
                </c:pt>
                <c:pt idx="9">
                  <c:v>SSC Meetings</c:v>
                </c:pt>
                <c:pt idx="10">
                  <c:v>ELAC/DELAC meetings</c:v>
                </c:pt>
                <c:pt idx="11">
                  <c:v>Parent-Principal Coffees</c:v>
                </c:pt>
                <c:pt idx="12">
                  <c:v>Other</c:v>
                </c:pt>
                <c:pt idx="13">
                  <c:v>None of above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74.0</c:v>
                </c:pt>
                <c:pt idx="1">
                  <c:v>89.0</c:v>
                </c:pt>
                <c:pt idx="2">
                  <c:v>9.0</c:v>
                </c:pt>
                <c:pt idx="3">
                  <c:v>15.0</c:v>
                </c:pt>
                <c:pt idx="4">
                  <c:v>40.0</c:v>
                </c:pt>
                <c:pt idx="5">
                  <c:v>16.0</c:v>
                </c:pt>
                <c:pt idx="6">
                  <c:v>50.0</c:v>
                </c:pt>
                <c:pt idx="7">
                  <c:v>20.0</c:v>
                </c:pt>
                <c:pt idx="8">
                  <c:v>7.0</c:v>
                </c:pt>
                <c:pt idx="9">
                  <c:v>3.0</c:v>
                </c:pt>
                <c:pt idx="10">
                  <c:v>1.0</c:v>
                </c:pt>
                <c:pt idx="11">
                  <c:v>3.0</c:v>
                </c:pt>
                <c:pt idx="12">
                  <c:v>6.0</c:v>
                </c:pt>
                <c:pt idx="1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17465288"/>
        <c:axId val="1917468296"/>
        <c:axId val="1917471336"/>
      </c:bar3DChart>
      <c:catAx>
        <c:axId val="1917465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17468296"/>
        <c:crosses val="autoZero"/>
        <c:auto val="1"/>
        <c:lblAlgn val="ctr"/>
        <c:lblOffset val="100"/>
        <c:noMultiLvlLbl val="0"/>
      </c:catAx>
      <c:valAx>
        <c:axId val="1917468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7465288"/>
        <c:crosses val="autoZero"/>
        <c:crossBetween val="between"/>
      </c:valAx>
      <c:serAx>
        <c:axId val="1917471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917468296"/>
        <c:crosses val="autoZero"/>
      </c:serAx>
    </c:plotArea>
    <c:legend>
      <c:legendPos val="r"/>
      <c:layout>
        <c:manualLayout>
          <c:xMode val="edge"/>
          <c:yMode val="edge"/>
          <c:x val="0.447759186351706"/>
          <c:y val="0.0537361882984903"/>
          <c:w val="0.143290196364343"/>
          <c:h val="0.1797951065883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School Website</c:v>
                </c:pt>
                <c:pt idx="1">
                  <c:v>District Website</c:v>
                </c:pt>
                <c:pt idx="2">
                  <c:v>Email Blasts</c:v>
                </c:pt>
                <c:pt idx="3">
                  <c:v>Auto-dialer</c:v>
                </c:pt>
                <c:pt idx="4">
                  <c:v>Direct Mail</c:v>
                </c:pt>
                <c:pt idx="5">
                  <c:v>Hard copy flyers</c:v>
                </c:pt>
                <c:pt idx="6">
                  <c:v>Facebook</c:v>
                </c:pt>
                <c:pt idx="7">
                  <c:v>Twitter</c:v>
                </c:pt>
                <c:pt idx="8">
                  <c:v>Instagram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30.0</c:v>
                </c:pt>
                <c:pt idx="1">
                  <c:v>1.0</c:v>
                </c:pt>
                <c:pt idx="2">
                  <c:v>46.0</c:v>
                </c:pt>
                <c:pt idx="3">
                  <c:v>0.0</c:v>
                </c:pt>
                <c:pt idx="4">
                  <c:v>21.0</c:v>
                </c:pt>
                <c:pt idx="5">
                  <c:v>2.0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School Website</c:v>
                </c:pt>
                <c:pt idx="1">
                  <c:v>District Website</c:v>
                </c:pt>
                <c:pt idx="2">
                  <c:v>Email Blasts</c:v>
                </c:pt>
                <c:pt idx="3">
                  <c:v>Auto-dialer</c:v>
                </c:pt>
                <c:pt idx="4">
                  <c:v>Direct Mail</c:v>
                </c:pt>
                <c:pt idx="5">
                  <c:v>Hard copy flyers</c:v>
                </c:pt>
                <c:pt idx="6">
                  <c:v>Facebook</c:v>
                </c:pt>
                <c:pt idx="7">
                  <c:v>Twitter</c:v>
                </c:pt>
                <c:pt idx="8">
                  <c:v>Instagram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26.0</c:v>
                </c:pt>
                <c:pt idx="1">
                  <c:v>0.0</c:v>
                </c:pt>
                <c:pt idx="2">
                  <c:v>51.0</c:v>
                </c:pt>
                <c:pt idx="3">
                  <c:v>1.0</c:v>
                </c:pt>
                <c:pt idx="4">
                  <c:v>20.0</c:v>
                </c:pt>
                <c:pt idx="5">
                  <c:v>2.0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16136504"/>
        <c:axId val="1916139512"/>
        <c:axId val="1916142632"/>
      </c:bar3DChart>
      <c:catAx>
        <c:axId val="1916136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16139512"/>
        <c:crosses val="autoZero"/>
        <c:auto val="1"/>
        <c:lblAlgn val="ctr"/>
        <c:lblOffset val="100"/>
        <c:noMultiLvlLbl val="0"/>
      </c:catAx>
      <c:valAx>
        <c:axId val="1916139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16136504"/>
        <c:crosses val="autoZero"/>
        <c:crossBetween val="between"/>
      </c:valAx>
      <c:serAx>
        <c:axId val="1916142632"/>
        <c:scaling>
          <c:orientation val="minMax"/>
        </c:scaling>
        <c:delete val="1"/>
        <c:axPos val="b"/>
        <c:majorTickMark val="out"/>
        <c:minorTickMark val="none"/>
        <c:tickLblPos val="nextTo"/>
        <c:crossAx val="1916139512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93184358899582"/>
          <c:y val="0.0450730117199714"/>
          <c:w val="0.930961893652182"/>
          <c:h val="0.7771055785769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MVHS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More Honors and AP classes</c:v>
                </c:pt>
                <c:pt idx="1">
                  <c:v>More support for under-achievers</c:v>
                </c:pt>
                <c:pt idx="2">
                  <c:v>Improve quality of and access to college/career counseling </c:v>
                </c:pt>
                <c:pt idx="3">
                  <c:v>Increase technology to support classroom learning</c:v>
                </c:pt>
                <c:pt idx="4">
                  <c:v>More support for students with socio/emotional challenges</c:v>
                </c:pt>
                <c:pt idx="5">
                  <c:v>Improve consistency of curriculum and fairness of grading</c:v>
                </c:pt>
                <c:pt idx="6">
                  <c:v>Improve the quality of teaching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8.53</c:v>
                </c:pt>
                <c:pt idx="1">
                  <c:v>10.73</c:v>
                </c:pt>
                <c:pt idx="2">
                  <c:v>13.76</c:v>
                </c:pt>
                <c:pt idx="3">
                  <c:v>8.65</c:v>
                </c:pt>
                <c:pt idx="4">
                  <c:v>10.41</c:v>
                </c:pt>
                <c:pt idx="5">
                  <c:v>20.79</c:v>
                </c:pt>
                <c:pt idx="6">
                  <c:v>27.14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FUHSD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More Honors and AP classes</c:v>
                </c:pt>
                <c:pt idx="1">
                  <c:v>More support for under-achievers</c:v>
                </c:pt>
                <c:pt idx="2">
                  <c:v>Improve quality of and access to college/career counseling </c:v>
                </c:pt>
                <c:pt idx="3">
                  <c:v>Increase technology to support classroom learning</c:v>
                </c:pt>
                <c:pt idx="4">
                  <c:v>More support for students with socio/emotional challenges</c:v>
                </c:pt>
                <c:pt idx="5">
                  <c:v>Improve consistency of curriculum and fairness of grading</c:v>
                </c:pt>
                <c:pt idx="6">
                  <c:v>Improve the quality of teaching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10.81</c:v>
                </c:pt>
                <c:pt idx="1">
                  <c:v>11.32</c:v>
                </c:pt>
                <c:pt idx="2">
                  <c:v>14.44</c:v>
                </c:pt>
                <c:pt idx="3">
                  <c:v>9.92</c:v>
                </c:pt>
                <c:pt idx="4">
                  <c:v>11.61</c:v>
                </c:pt>
                <c:pt idx="5">
                  <c:v>16.87</c:v>
                </c:pt>
                <c:pt idx="6">
                  <c:v>25.07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916190568"/>
        <c:axId val="1916193576"/>
        <c:axId val="1916196696"/>
      </c:bar3DChart>
      <c:catAx>
        <c:axId val="1916190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916193576"/>
        <c:crosses val="autoZero"/>
        <c:auto val="1"/>
        <c:lblAlgn val="ctr"/>
        <c:lblOffset val="100"/>
        <c:noMultiLvlLbl val="0"/>
      </c:catAx>
      <c:valAx>
        <c:axId val="1916193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16190568"/>
        <c:crosses val="autoZero"/>
        <c:crossBetween val="between"/>
      </c:valAx>
      <c:serAx>
        <c:axId val="1916196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916193576"/>
        <c:crosses val="autoZero"/>
      </c:serAx>
    </c:plotArea>
    <c:legend>
      <c:legendPos val="b"/>
      <c:layout>
        <c:manualLayout>
          <c:xMode val="edge"/>
          <c:yMode val="edge"/>
          <c:x val="0.396181466899971"/>
          <c:y val="0.129813463411478"/>
          <c:w val="0.263192621755614"/>
          <c:h val="0.0913933594016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0.19038</cdr:y>
    </cdr:from>
    <cdr:to>
      <cdr:x>0.17355</cdr:x>
      <cdr:y>0.26012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000998"/>
          <a:ext cx="1428247" cy="36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Percent % 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0.19425</cdr:y>
    </cdr:from>
    <cdr:to>
      <cdr:x>0.16088</cdr:x>
      <cdr:y>0.27592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457200" y="1021335"/>
          <a:ext cx="1323992" cy="429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Percent 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0.42883</cdr:x>
      <cdr:y>0</cdr:y>
    </cdr:from>
    <cdr:to>
      <cdr:x>1</cdr:x>
      <cdr:y>0.18732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29122" y="0"/>
          <a:ext cx="4700478" cy="9848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>
              <a:solidFill>
                <a:srgbClr val="758085"/>
              </a:solidFill>
              <a:latin typeface="+mj-lt"/>
            </a:rPr>
            <a:t>Level of agreement with statement – </a:t>
          </a:r>
        </a:p>
        <a:p xmlns:a="http://schemas.openxmlformats.org/drawingml/2006/main">
          <a:pPr algn="ctr"/>
          <a:r>
            <a:rPr lang="en-US" sz="2000" dirty="0" smtClean="0">
              <a:solidFill>
                <a:srgbClr val="758085"/>
              </a:solidFill>
              <a:latin typeface="+mj-lt"/>
            </a:rPr>
            <a:t>Strongly Agree + Agree</a:t>
          </a:r>
          <a:endParaRPr lang="en-US" sz="2000" dirty="0">
            <a:solidFill>
              <a:srgbClr val="758085"/>
            </a:solidFill>
            <a:latin typeface="+mj-lt"/>
          </a:endParaRPr>
        </a:p>
        <a:p xmlns:a="http://schemas.openxmlformats.org/drawingml/2006/main"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0.20339</cdr:y>
    </cdr:from>
    <cdr:to>
      <cdr:x>0.16247</cdr:x>
      <cdr:y>0.28339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457200" y="1069407"/>
          <a:ext cx="1337084" cy="420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Percent 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0.42883</cdr:x>
      <cdr:y>0.04951</cdr:y>
    </cdr:from>
    <cdr:to>
      <cdr:x>1</cdr:x>
      <cdr:y>0.23683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29122" y="260304"/>
          <a:ext cx="4700478" cy="9848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>
              <a:solidFill>
                <a:srgbClr val="758085"/>
              </a:solidFill>
              <a:latin typeface="+mj-lt"/>
            </a:rPr>
            <a:t>Level of agreement with statement – </a:t>
          </a:r>
        </a:p>
        <a:p xmlns:a="http://schemas.openxmlformats.org/drawingml/2006/main">
          <a:pPr algn="ctr"/>
          <a:r>
            <a:rPr lang="en-US" sz="2000" dirty="0" smtClean="0">
              <a:solidFill>
                <a:srgbClr val="758085"/>
              </a:solidFill>
              <a:latin typeface="+mj-lt"/>
            </a:rPr>
            <a:t>Strongly Agree + Agree</a:t>
          </a:r>
          <a:endParaRPr lang="en-US" sz="2000" dirty="0">
            <a:solidFill>
              <a:srgbClr val="758085"/>
            </a:solidFill>
            <a:latin typeface="+mj-lt"/>
          </a:endParaRPr>
        </a:p>
        <a:p xmlns:a="http://schemas.openxmlformats.org/drawingml/2006/main"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0.03208</cdr:y>
    </cdr:from>
    <cdr:to>
      <cdr:x>0.57117</cdr:x>
      <cdr:y>0.21939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457200" y="168646"/>
          <a:ext cx="4700478" cy="9848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>
              <a:solidFill>
                <a:srgbClr val="758085"/>
              </a:solidFill>
              <a:latin typeface="+mj-lt"/>
            </a:rPr>
            <a:t>Level of agreement with statement – </a:t>
          </a:r>
        </a:p>
        <a:p xmlns:a="http://schemas.openxmlformats.org/drawingml/2006/main">
          <a:pPr algn="ctr"/>
          <a:r>
            <a:rPr lang="en-US" sz="2000" dirty="0" smtClean="0">
              <a:solidFill>
                <a:srgbClr val="758085"/>
              </a:solidFill>
              <a:latin typeface="+mj-lt"/>
            </a:rPr>
            <a:t>Strongly Agree + Agree</a:t>
          </a:r>
          <a:endParaRPr lang="en-US" sz="2000" dirty="0">
            <a:solidFill>
              <a:srgbClr val="758085"/>
            </a:solidFill>
            <a:latin typeface="+mj-lt"/>
          </a:endParaRPr>
        </a:p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</cdr:x>
      <cdr:y>0.29275</cdr:y>
    </cdr:from>
    <cdr:to>
      <cdr:x>0.16247</cdr:x>
      <cdr:y>0.37274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539216"/>
          <a:ext cx="1337084" cy="420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Percent %</a:t>
          </a:r>
          <a:endParaRPr lang="en-US" sz="16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0.47265</cdr:x>
      <cdr:y>0.12091</cdr:y>
    </cdr:from>
    <cdr:to>
      <cdr:x>0.97136</cdr:x>
      <cdr:y>0.34078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9758" y="547221"/>
          <a:ext cx="4104164" cy="995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solidFill>
                <a:srgbClr val="758085"/>
              </a:solidFill>
              <a:latin typeface="+mj-lt"/>
            </a:rPr>
            <a:t>Ranked as #1 preferred means of communication</a:t>
          </a:r>
          <a:endParaRPr lang="en-US" sz="2400" dirty="0">
            <a:solidFill>
              <a:srgbClr val="758085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0.01504</cdr:x>
      <cdr:y>0.20297</cdr:y>
    </cdr:from>
    <cdr:to>
      <cdr:x>0.17751</cdr:x>
      <cdr:y>0.2959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748" y="918643"/>
          <a:ext cx="1337084" cy="420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Percent %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7BF00-D825-0B4D-BF9A-8D799BD85FA6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9E984-A9C6-F944-833A-69CB2B6F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9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B0165-6F40-5345-A75B-3E14853F2B0B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4298D-ADB1-154F-BB4F-F542E6A0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 smtClean="0"/>
              <a:t>1. Welcome and introduction  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Me</a:t>
            </a:r>
            <a:r>
              <a:rPr lang="en-US" baseline="0" dirty="0" smtClean="0"/>
              <a:t> and my role</a:t>
            </a:r>
          </a:p>
          <a:p>
            <a:pPr marL="0" indent="0">
              <a:buFont typeface="+mj-lt"/>
              <a:buNone/>
            </a:pPr>
            <a:r>
              <a:rPr lang="en-US" baseline="0" dirty="0" smtClean="0"/>
              <a:t>Introductions – meeting attendees</a:t>
            </a:r>
          </a:p>
          <a:p>
            <a:pPr marL="0" indent="0">
              <a:buFont typeface="+mj-lt"/>
              <a:buNone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2. Timing (30 – 40 minutes)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Welcome and Introductions  (2 min)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Presentation Intro, Summary of LCFF, and school LCAP (10 minutes </a:t>
            </a:r>
            <a:r>
              <a:rPr lang="en-US" dirty="0" err="1" smtClean="0"/>
              <a:t>inc</a:t>
            </a:r>
            <a:r>
              <a:rPr lang="en-US" dirty="0" smtClean="0"/>
              <a:t> 4 min video)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Parent survey (10 min)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Activity (15 min)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Closure(5</a:t>
            </a:r>
            <a:r>
              <a:rPr lang="en-US" baseline="0" dirty="0" smtClean="0"/>
              <a:t> min)</a:t>
            </a:r>
            <a:endParaRPr lang="en-US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									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Summary of existing LCAP goals, measures, and activities.					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5 min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Findings from parent survey – district and site specific data.					10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Activity: What priorities or activities would you like to see added to the LCAP?		15 minutes work (then 5</a:t>
            </a:r>
            <a:r>
              <a:rPr lang="en-US" baseline="0" dirty="0" smtClean="0"/>
              <a:t> minutes share out -  1 thing per group) </a:t>
            </a:r>
            <a:endParaRPr lang="en-US" dirty="0" smtClean="0"/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Group brainstorm and recording of ideas							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Decide/Take Action: Recommendation?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 and evaluation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Review meeting and action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Next steps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LCAP from ELAC, Bilingual, and Los Padres (3 min max)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4298D-ADB1-154F-BB4F-F542E6A0DD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4298D-ADB1-154F-BB4F-F542E6A0DD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6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787F6C1-B8C1-5647-87B6-97C5B0151567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AA802B6-C7E3-6B4C-9D9D-52DFE8D5C9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hn_dwyer@fuhsd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u3wIGyZSl4%23action=shar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374944"/>
            <a:ext cx="8042276" cy="1336956"/>
          </a:xfrm>
        </p:spPr>
        <p:txBody>
          <a:bodyPr/>
          <a:lstStyle/>
          <a:p>
            <a:r>
              <a:rPr lang="en-US" sz="4000" dirty="0" smtClean="0"/>
              <a:t> Stakeholder Input to </a:t>
            </a:r>
            <a:br>
              <a:rPr lang="en-US" sz="4000" dirty="0" smtClean="0"/>
            </a:br>
            <a:r>
              <a:rPr lang="en-US" sz="4000" dirty="0" smtClean="0"/>
              <a:t>2016-17 LCAP Process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963560"/>
            <a:ext cx="8042276" cy="4894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Agenda: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LCFF and LCAP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FUHSD LCAP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Parent survey findings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Activity: </a:t>
            </a:r>
            <a:r>
              <a:rPr lang="en-US" sz="2800" dirty="0" smtClean="0"/>
              <a:t>What priorities </a:t>
            </a:r>
            <a:r>
              <a:rPr lang="en-US" sz="2800" dirty="0"/>
              <a:t>or activities would you like to see added to the LCAP</a:t>
            </a:r>
            <a:r>
              <a:rPr lang="en-US" sz="2800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r>
              <a:rPr lang="en-US" sz="3600" dirty="0"/>
              <a:t>Activities for Goal </a:t>
            </a:r>
            <a:r>
              <a:rPr lang="en-US" sz="3600" dirty="0" smtClean="0"/>
              <a:t>1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11398" cy="5257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Sustain a high quality program: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sz="2600" dirty="0" smtClean="0">
                <a:solidFill>
                  <a:srgbClr val="FF0000"/>
                </a:solidFill>
              </a:rPr>
              <a:t>Competitive salaries </a:t>
            </a:r>
            <a:r>
              <a:rPr lang="en-US" sz="2600" dirty="0" smtClean="0"/>
              <a:t>to attract/retain high quality staff.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sz="2600" dirty="0" smtClean="0"/>
              <a:t>Additional </a:t>
            </a:r>
            <a:r>
              <a:rPr lang="en-US" sz="2600" dirty="0" smtClean="0">
                <a:solidFill>
                  <a:srgbClr val="FF0000"/>
                </a:solidFill>
              </a:rPr>
              <a:t>resources to support staff/programs</a:t>
            </a:r>
            <a:r>
              <a:rPr lang="en-US" sz="2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Sustain </a:t>
            </a:r>
            <a:r>
              <a:rPr lang="en-US" sz="2600" dirty="0"/>
              <a:t>a high quality </a:t>
            </a:r>
            <a:r>
              <a:rPr lang="en-US" sz="2600" dirty="0" smtClean="0"/>
              <a:t>program </a:t>
            </a:r>
            <a:r>
              <a:rPr lang="en-US" sz="2600" dirty="0"/>
              <a:t>for all students, </a:t>
            </a:r>
            <a:r>
              <a:rPr lang="en-US" sz="2600" dirty="0">
                <a:solidFill>
                  <a:srgbClr val="FF0000"/>
                </a:solidFill>
              </a:rPr>
              <a:t>supplementing support for low-</a:t>
            </a:r>
            <a:r>
              <a:rPr lang="en-US" sz="2600" dirty="0" smtClean="0">
                <a:solidFill>
                  <a:srgbClr val="FF0000"/>
                </a:solidFill>
              </a:rPr>
              <a:t>income </a:t>
            </a:r>
            <a:r>
              <a:rPr lang="en-US" sz="2600" dirty="0">
                <a:solidFill>
                  <a:srgbClr val="FF0000"/>
                </a:solidFill>
              </a:rPr>
              <a:t>and foster </a:t>
            </a:r>
            <a:r>
              <a:rPr lang="en-US" sz="2600" dirty="0" smtClean="0">
                <a:solidFill>
                  <a:srgbClr val="FF0000"/>
                </a:solidFill>
              </a:rPr>
              <a:t>youth.</a:t>
            </a:r>
            <a:endParaRPr lang="en-US" sz="2600" dirty="0">
              <a:solidFill>
                <a:srgbClr val="FF0000"/>
              </a:solidFill>
            </a:endParaRPr>
          </a:p>
          <a:p>
            <a:pPr marL="793750" lvl="1" indent="-457200">
              <a:buFont typeface="+mj-lt"/>
              <a:buAutoNum type="alphaLcPeriod"/>
            </a:pPr>
            <a:r>
              <a:rPr lang="en-US" sz="2600" dirty="0" smtClean="0"/>
              <a:t>Investigate </a:t>
            </a:r>
            <a:r>
              <a:rPr lang="en-US" sz="2600" dirty="0"/>
              <a:t>feasibility of </a:t>
            </a:r>
            <a:r>
              <a:rPr lang="en-US" sz="2600" dirty="0" smtClean="0">
                <a:solidFill>
                  <a:srgbClr val="FF0000"/>
                </a:solidFill>
              </a:rPr>
              <a:t>Title </a:t>
            </a:r>
            <a:r>
              <a:rPr lang="en-US" sz="2600" dirty="0">
                <a:solidFill>
                  <a:srgbClr val="FF0000"/>
                </a:solidFill>
              </a:rPr>
              <a:t>1 funding 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rgbClr val="595959"/>
                </a:solidFill>
              </a:rPr>
              <a:t>Sustain </a:t>
            </a:r>
            <a:r>
              <a:rPr lang="en-US" sz="2600" dirty="0">
                <a:solidFill>
                  <a:srgbClr val="595959"/>
                </a:solidFill>
              </a:rPr>
              <a:t>a high quality </a:t>
            </a:r>
            <a:r>
              <a:rPr lang="en-US" sz="2600" dirty="0" smtClean="0">
                <a:solidFill>
                  <a:srgbClr val="595959"/>
                </a:solidFill>
              </a:rPr>
              <a:t>program </a:t>
            </a:r>
            <a:r>
              <a:rPr lang="en-US" sz="2600" dirty="0">
                <a:solidFill>
                  <a:srgbClr val="595959"/>
                </a:solidFill>
              </a:rPr>
              <a:t>for all students, </a:t>
            </a:r>
            <a:r>
              <a:rPr lang="en-US" sz="2600" dirty="0">
                <a:solidFill>
                  <a:srgbClr val="FF0000"/>
                </a:solidFill>
              </a:rPr>
              <a:t>supplementing support for English </a:t>
            </a:r>
            <a:r>
              <a:rPr lang="en-US" sz="2600" dirty="0" smtClean="0">
                <a:solidFill>
                  <a:srgbClr val="FF0000"/>
                </a:solidFill>
              </a:rPr>
              <a:t>learners</a:t>
            </a:r>
            <a:r>
              <a:rPr lang="en-US" sz="2600" dirty="0" smtClean="0"/>
              <a:t>.</a:t>
            </a:r>
            <a:endParaRPr lang="en-US" sz="2600" dirty="0"/>
          </a:p>
          <a:p>
            <a:pPr marL="793750" lvl="1" indent="-457200">
              <a:buFont typeface="+mj-lt"/>
              <a:buAutoNum type="alphaLcPeriod"/>
            </a:pPr>
            <a:r>
              <a:rPr lang="en-US" sz="2600" dirty="0" smtClean="0">
                <a:solidFill>
                  <a:srgbClr val="FF0000"/>
                </a:solidFill>
              </a:rPr>
              <a:t>Release for </a:t>
            </a:r>
            <a:r>
              <a:rPr lang="en-US" sz="2600" dirty="0">
                <a:solidFill>
                  <a:srgbClr val="FF0000"/>
                </a:solidFill>
              </a:rPr>
              <a:t>EL teachers </a:t>
            </a:r>
            <a:r>
              <a:rPr lang="en-US" sz="2600" dirty="0"/>
              <a:t>to plan with the ELD/ELA </a:t>
            </a:r>
            <a:r>
              <a:rPr lang="en-US" sz="2600" dirty="0" smtClean="0"/>
              <a:t>framework.</a:t>
            </a:r>
            <a:endParaRPr lang="en-US" sz="2600" dirty="0"/>
          </a:p>
          <a:p>
            <a:pPr marL="793750" lvl="1" indent="-457200">
              <a:buFont typeface="+mj-lt"/>
              <a:buAutoNum type="alphaLcPeriod"/>
            </a:pPr>
            <a:r>
              <a:rPr lang="en-US" sz="2600" dirty="0" smtClean="0"/>
              <a:t>Implement </a:t>
            </a:r>
            <a:r>
              <a:rPr lang="en-US" sz="2600" dirty="0">
                <a:solidFill>
                  <a:srgbClr val="FF0000"/>
                </a:solidFill>
              </a:rPr>
              <a:t>summer PD</a:t>
            </a:r>
            <a:r>
              <a:rPr lang="en-US" sz="2600" dirty="0"/>
              <a:t> for all teachers of EL </a:t>
            </a:r>
            <a:r>
              <a:rPr lang="en-US" sz="2600" dirty="0" smtClean="0"/>
              <a:t>students.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3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LCAP Goal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All students will have access to a </a:t>
            </a:r>
            <a:r>
              <a:rPr lang="en-US" sz="3600" dirty="0">
                <a:solidFill>
                  <a:srgbClr val="FF0000"/>
                </a:solidFill>
              </a:rPr>
              <a:t>rigorous, viable curriculum </a:t>
            </a:r>
            <a:r>
              <a:rPr lang="en-US" sz="3600" dirty="0"/>
              <a:t>designed to help them pursue their passions and interests while </a:t>
            </a:r>
            <a:r>
              <a:rPr lang="en-US" sz="3600" dirty="0">
                <a:solidFill>
                  <a:srgbClr val="FF0000"/>
                </a:solidFill>
              </a:rPr>
              <a:t>preparing them for college and careers.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0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Summary of existing LCAP Measures for Goal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Course-alike teams </a:t>
            </a:r>
            <a:r>
              <a:rPr lang="en-US" dirty="0" smtClean="0"/>
              <a:t>will implement curriculum and new state standards 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Interventions/assistance </a:t>
            </a:r>
            <a:r>
              <a:rPr lang="en-US" dirty="0" smtClean="0"/>
              <a:t>for students who need support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More FUHSD courses with </a:t>
            </a:r>
            <a:r>
              <a:rPr lang="en-US" dirty="0" smtClean="0">
                <a:solidFill>
                  <a:srgbClr val="FF0000"/>
                </a:solidFill>
              </a:rPr>
              <a:t>industry certification, workplace learning opportunities and/or credit from a post-secondary program</a:t>
            </a:r>
          </a:p>
          <a:p>
            <a:pPr marL="457200" indent="-457200">
              <a:buFont typeface="+mj-lt"/>
              <a:buAutoNum type="alphaLcPeriod" startAt="4"/>
            </a:pPr>
            <a:r>
              <a:rPr lang="en-US" dirty="0" smtClean="0"/>
              <a:t>Teachers = 100</a:t>
            </a:r>
            <a:r>
              <a:rPr lang="en-US" dirty="0"/>
              <a:t>% </a:t>
            </a:r>
            <a:r>
              <a:rPr lang="en-US" dirty="0" smtClean="0">
                <a:solidFill>
                  <a:srgbClr val="FF0000"/>
                </a:solidFill>
              </a:rPr>
              <a:t>appropriately credentialed</a:t>
            </a:r>
          </a:p>
          <a:p>
            <a:pPr marL="457200" indent="-457200">
              <a:buFont typeface="+mj-lt"/>
              <a:buAutoNum type="alphaLcPeriod" startAt="4"/>
            </a:pPr>
            <a:r>
              <a:rPr lang="en-US" dirty="0" smtClean="0"/>
              <a:t>Standards-</a:t>
            </a:r>
            <a:r>
              <a:rPr lang="en-US" dirty="0"/>
              <a:t>aligned </a:t>
            </a:r>
            <a:r>
              <a:rPr lang="en-US" dirty="0">
                <a:solidFill>
                  <a:srgbClr val="FF0000"/>
                </a:solidFill>
              </a:rPr>
              <a:t>instructional materials/texts or digital curriculum </a:t>
            </a:r>
            <a:r>
              <a:rPr lang="en-US" dirty="0" smtClean="0">
                <a:solidFill>
                  <a:srgbClr val="FF0000"/>
                </a:solidFill>
              </a:rPr>
              <a:t>resources</a:t>
            </a:r>
            <a:r>
              <a:rPr lang="en-US" dirty="0"/>
              <a:t> </a:t>
            </a:r>
            <a:r>
              <a:rPr lang="en-US" dirty="0" smtClean="0"/>
              <a:t>for all students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4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r>
              <a:rPr lang="en-US" sz="3600" dirty="0"/>
              <a:t>Activities for Goal 2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739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Sustain and expand </a:t>
            </a:r>
            <a:r>
              <a:rPr lang="en-US" sz="2800" dirty="0" smtClean="0">
                <a:solidFill>
                  <a:srgbClr val="FF0000"/>
                </a:solidFill>
              </a:rPr>
              <a:t>curriculum and PD supports:</a:t>
            </a:r>
            <a:endParaRPr lang="en-US" sz="2800" dirty="0" smtClean="0"/>
          </a:p>
          <a:p>
            <a:pPr marL="793750" lvl="1" indent="-457200">
              <a:buFont typeface="+mj-lt"/>
              <a:buAutoNum type="alphaLcPeriod"/>
            </a:pPr>
            <a:r>
              <a:rPr lang="en-US" sz="2400" dirty="0" smtClean="0">
                <a:solidFill>
                  <a:srgbClr val="FF0000"/>
                </a:solidFill>
              </a:rPr>
              <a:t>New teacher induction program</a:t>
            </a:r>
            <a:r>
              <a:rPr lang="en-US" sz="2400" dirty="0" smtClean="0"/>
              <a:t>.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sz="2400" dirty="0" smtClean="0"/>
              <a:t>Curriculum and </a:t>
            </a:r>
            <a:r>
              <a:rPr lang="en-US" sz="2400" dirty="0" smtClean="0">
                <a:solidFill>
                  <a:srgbClr val="FF0000"/>
                </a:solidFill>
              </a:rPr>
              <a:t>PD teams meet regularly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sz="2400" dirty="0" smtClean="0">
                <a:solidFill>
                  <a:srgbClr val="FF0000"/>
                </a:solidFill>
              </a:rPr>
              <a:t>PD and team coaching support </a:t>
            </a:r>
            <a:r>
              <a:rPr lang="en-US" sz="2400" dirty="0" smtClean="0"/>
              <a:t>from District curriculum lead teachers and program admin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sz="2400" dirty="0" smtClean="0">
                <a:solidFill>
                  <a:srgbClr val="FF0000"/>
                </a:solidFill>
              </a:rPr>
              <a:t>Professional learning opportunities.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sz="2400" dirty="0" smtClean="0"/>
              <a:t>Annual </a:t>
            </a:r>
            <a:r>
              <a:rPr lang="en-US" sz="2400" dirty="0" smtClean="0">
                <a:solidFill>
                  <a:srgbClr val="FF0000"/>
                </a:solidFill>
              </a:rPr>
              <a:t>leadership learning </a:t>
            </a:r>
            <a:r>
              <a:rPr lang="en-US" sz="2400" dirty="0" smtClean="0"/>
              <a:t>for admin</a:t>
            </a:r>
          </a:p>
          <a:p>
            <a:pPr marL="336550" lvl="1" indent="0">
              <a:buNone/>
            </a:pPr>
            <a:endParaRPr lang="en-US" sz="2400" dirty="0" smtClean="0"/>
          </a:p>
          <a:p>
            <a:pPr marL="7937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0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594725" cy="1336956"/>
          </a:xfrm>
        </p:spPr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br>
              <a:rPr lang="en-US" sz="3600" dirty="0" smtClean="0"/>
            </a:br>
            <a:r>
              <a:rPr lang="en-US" sz="3600" dirty="0" smtClean="0"/>
              <a:t>Activities </a:t>
            </a:r>
            <a:r>
              <a:rPr lang="en-US" sz="3600" dirty="0"/>
              <a:t>for Goal 2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en-US" sz="2400" dirty="0"/>
              <a:t>Monitor </a:t>
            </a:r>
            <a:r>
              <a:rPr lang="en-US" sz="2400" dirty="0">
                <a:solidFill>
                  <a:srgbClr val="FF0000"/>
                </a:solidFill>
              </a:rPr>
              <a:t>course access </a:t>
            </a:r>
            <a:r>
              <a:rPr lang="en-US" sz="2400" dirty="0"/>
              <a:t>in relation to course requests and </a:t>
            </a:r>
            <a:r>
              <a:rPr lang="en-US" sz="2400" dirty="0" smtClean="0"/>
              <a:t>need </a:t>
            </a:r>
            <a:r>
              <a:rPr lang="en-US" sz="2400" dirty="0"/>
              <a:t>for intervention/support.</a:t>
            </a:r>
          </a:p>
          <a:p>
            <a:pPr marL="457200" lvl="1" indent="-45720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en-US" sz="2400" dirty="0" smtClean="0"/>
              <a:t>Continue </a:t>
            </a:r>
            <a:r>
              <a:rPr lang="en-US" sz="2400" dirty="0">
                <a:solidFill>
                  <a:srgbClr val="FF0000"/>
                </a:solidFill>
              </a:rPr>
              <a:t>Math Advisory Council </a:t>
            </a:r>
            <a:r>
              <a:rPr lang="en-US" sz="2400" dirty="0"/>
              <a:t>work </a:t>
            </a:r>
            <a:endParaRPr lang="en-US" sz="2400" dirty="0" smtClean="0"/>
          </a:p>
          <a:p>
            <a:pPr marL="457200" lvl="1" indent="-45720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en-US" sz="2400" dirty="0" smtClean="0"/>
              <a:t>Conduct review of </a:t>
            </a:r>
            <a:r>
              <a:rPr lang="en-US" sz="2400" dirty="0" smtClean="0">
                <a:solidFill>
                  <a:srgbClr val="FF0000"/>
                </a:solidFill>
              </a:rPr>
              <a:t>instructional materials, including digital resources</a:t>
            </a:r>
            <a:r>
              <a:rPr lang="en-US" sz="2400" dirty="0" smtClean="0"/>
              <a:t> in Math and English. </a:t>
            </a:r>
          </a:p>
          <a:p>
            <a:pPr marL="457200" lvl="1" indent="-45720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en-US" sz="2400" dirty="0" smtClean="0"/>
              <a:t>Build relationships with local community colleges and businesses to expand </a:t>
            </a:r>
            <a:r>
              <a:rPr lang="en-US" sz="2400" dirty="0" smtClean="0">
                <a:solidFill>
                  <a:srgbClr val="FF0000"/>
                </a:solidFill>
              </a:rPr>
              <a:t>workplace learning and college credit.</a:t>
            </a:r>
          </a:p>
          <a:p>
            <a:pPr marL="457200" lvl="1" indent="-45720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en-US" sz="2400" dirty="0" smtClean="0"/>
              <a:t>Maintain high quality </a:t>
            </a:r>
            <a:r>
              <a:rPr lang="en-US" sz="2400" dirty="0" smtClean="0">
                <a:solidFill>
                  <a:srgbClr val="FF0000"/>
                </a:solidFill>
              </a:rPr>
              <a:t>teacher recruiting strategies </a:t>
            </a:r>
            <a:endParaRPr lang="en-US" sz="2400" dirty="0" smtClean="0"/>
          </a:p>
          <a:p>
            <a:pPr marL="793750" lvl="1" indent="-457200">
              <a:buFont typeface="+mj-lt"/>
              <a:buAutoNum type="arabicPeriod"/>
            </a:pPr>
            <a:endParaRPr lang="en-US" sz="2400" dirty="0" smtClean="0"/>
          </a:p>
          <a:p>
            <a:pPr marL="7937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LCAP Goal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Every student will feel </a:t>
            </a:r>
            <a:r>
              <a:rPr lang="en-US" sz="3600" dirty="0" smtClean="0">
                <a:solidFill>
                  <a:srgbClr val="FF0000"/>
                </a:solidFill>
              </a:rPr>
              <a:t>safe, cared about, </a:t>
            </a:r>
            <a:r>
              <a:rPr lang="en-US" sz="3600" dirty="0" smtClean="0"/>
              <a:t>and both </a:t>
            </a:r>
            <a:r>
              <a:rPr lang="en-US" sz="3600" dirty="0" smtClean="0">
                <a:solidFill>
                  <a:srgbClr val="FF0000"/>
                </a:solidFill>
              </a:rPr>
              <a:t>academically and socially engaged </a:t>
            </a:r>
            <a:r>
              <a:rPr lang="en-US" sz="3600" dirty="0" smtClean="0"/>
              <a:t>in school.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69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Summary of existing LCAP Measures for Goal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Increase portion of students who respond positively to </a:t>
            </a:r>
            <a:r>
              <a:rPr lang="en-US" dirty="0" smtClean="0">
                <a:solidFill>
                  <a:srgbClr val="FF0000"/>
                </a:solidFill>
              </a:rPr>
              <a:t>level of engagement </a:t>
            </a:r>
            <a:r>
              <a:rPr lang="en-US" dirty="0" smtClean="0"/>
              <a:t>surveys.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Increase </a:t>
            </a:r>
            <a:r>
              <a:rPr lang="en-US" dirty="0" smtClean="0"/>
              <a:t>portion </a:t>
            </a:r>
            <a:r>
              <a:rPr lang="en-US" dirty="0"/>
              <a:t>of students who respond positively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sense of well-being </a:t>
            </a:r>
            <a:r>
              <a:rPr lang="en-US" dirty="0" smtClean="0"/>
              <a:t>survey questions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Maintain </a:t>
            </a:r>
            <a:r>
              <a:rPr lang="en-US" dirty="0" smtClean="0">
                <a:solidFill>
                  <a:srgbClr val="FF0000"/>
                </a:solidFill>
              </a:rPr>
              <a:t>low expulsion rate </a:t>
            </a:r>
            <a:r>
              <a:rPr lang="en-US" dirty="0" smtClean="0"/>
              <a:t>(check subgroups)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595959"/>
                </a:solidFill>
              </a:rPr>
              <a:t>Decrease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suspension rate </a:t>
            </a:r>
            <a:r>
              <a:rPr lang="en-US" dirty="0" smtClean="0"/>
              <a:t>(check subgroups)</a:t>
            </a:r>
          </a:p>
        </p:txBody>
      </p:sp>
    </p:spTree>
    <p:extLst>
      <p:ext uri="{BB962C8B-B14F-4D97-AF65-F5344CB8AC3E}">
        <p14:creationId xmlns:p14="http://schemas.microsoft.com/office/powerpoint/2010/main" val="30792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Summary of existing LCAP Measures for Goal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5"/>
            </a:pPr>
            <a:r>
              <a:rPr lang="en-US" dirty="0" smtClean="0">
                <a:solidFill>
                  <a:srgbClr val="595959"/>
                </a:solidFill>
              </a:rPr>
              <a:t>Decrease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chronically truant</a:t>
            </a:r>
            <a:r>
              <a:rPr lang="en-US" dirty="0" smtClean="0"/>
              <a:t> students (+support)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dirty="0" smtClean="0"/>
              <a:t>Maintain record of </a:t>
            </a:r>
            <a:r>
              <a:rPr lang="en-US" dirty="0" smtClean="0">
                <a:solidFill>
                  <a:srgbClr val="FF0000"/>
                </a:solidFill>
              </a:rPr>
              <a:t>safe facilities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dirty="0" smtClean="0">
                <a:solidFill>
                  <a:srgbClr val="595959"/>
                </a:solidFill>
              </a:rPr>
              <a:t>Decrease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dropout rate </a:t>
            </a:r>
            <a:r>
              <a:rPr lang="en-US" dirty="0" smtClean="0"/>
              <a:t>for Hispanic students 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dirty="0" smtClean="0">
                <a:solidFill>
                  <a:srgbClr val="595959"/>
                </a:solidFill>
              </a:rPr>
              <a:t>Increase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graduation </a:t>
            </a:r>
            <a:r>
              <a:rPr lang="en-US" dirty="0">
                <a:solidFill>
                  <a:srgbClr val="FF0000"/>
                </a:solidFill>
              </a:rPr>
              <a:t>rate </a:t>
            </a:r>
            <a:r>
              <a:rPr lang="en-US" dirty="0"/>
              <a:t>for Hispanic </a:t>
            </a:r>
            <a:r>
              <a:rPr lang="en-US" dirty="0" smtClean="0"/>
              <a:t>students</a:t>
            </a:r>
            <a:endParaRPr lang="en-US" dirty="0"/>
          </a:p>
          <a:p>
            <a:pPr marL="457200" indent="-457200">
              <a:buFont typeface="+mj-lt"/>
              <a:buAutoNum type="alphaL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6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r>
              <a:rPr lang="en-US" sz="3600" dirty="0"/>
              <a:t>Activities for Goal </a:t>
            </a:r>
            <a:r>
              <a:rPr lang="en-US" sz="3600" dirty="0" smtClean="0"/>
              <a:t>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School climate group to </a:t>
            </a:r>
            <a:r>
              <a:rPr lang="en-US" dirty="0" smtClean="0">
                <a:solidFill>
                  <a:srgbClr val="FF0000"/>
                </a:solidFill>
              </a:rPr>
              <a:t>norm discipline </a:t>
            </a:r>
            <a:r>
              <a:rPr lang="en-US" dirty="0" smtClean="0"/>
              <a:t>across schools and advise on </a:t>
            </a:r>
            <a:r>
              <a:rPr lang="en-US" dirty="0" smtClean="0">
                <a:solidFill>
                  <a:srgbClr val="FF0000"/>
                </a:solidFill>
              </a:rPr>
              <a:t>interventions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Professional development for </a:t>
            </a:r>
            <a:r>
              <a:rPr lang="en-US" dirty="0" smtClean="0">
                <a:solidFill>
                  <a:srgbClr val="FF0000"/>
                </a:solidFill>
              </a:rPr>
              <a:t>bullying intervention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Rapid Responder School Emergency Plan to </a:t>
            </a:r>
            <a:r>
              <a:rPr lang="en-US" dirty="0" smtClean="0">
                <a:solidFill>
                  <a:srgbClr val="FF0000"/>
                </a:solidFill>
              </a:rPr>
              <a:t>improve response to emergencies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Interventions – drug abuse counseling, anger management, and “Strengthening Families,” as </a:t>
            </a:r>
            <a:r>
              <a:rPr lang="en-US" dirty="0" smtClean="0">
                <a:solidFill>
                  <a:srgbClr val="FF0000"/>
                </a:solidFill>
              </a:rPr>
              <a:t>alternatives to suspension and expulsion.</a:t>
            </a:r>
          </a:p>
          <a:p>
            <a:pPr marL="7937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r>
              <a:rPr lang="en-US" sz="3600" dirty="0"/>
              <a:t>Activities for Goal </a:t>
            </a:r>
            <a:r>
              <a:rPr lang="en-US" sz="3600" dirty="0" smtClean="0"/>
              <a:t>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46575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Saturday School to </a:t>
            </a:r>
            <a:r>
              <a:rPr lang="en-US" dirty="0" smtClean="0">
                <a:solidFill>
                  <a:srgbClr val="FF0000"/>
                </a:solidFill>
              </a:rPr>
              <a:t>reduce suspensions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Sunnyvale Challenge Success Program to connect school staff with </a:t>
            </a:r>
            <a:r>
              <a:rPr lang="en-US" dirty="0" smtClean="0">
                <a:solidFill>
                  <a:srgbClr val="FF0000"/>
                </a:solidFill>
              </a:rPr>
              <a:t>community-based resources</a:t>
            </a: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Seek resources </a:t>
            </a:r>
            <a:r>
              <a:rPr lang="en-US" dirty="0" smtClean="0">
                <a:solidFill>
                  <a:srgbClr val="FF0000"/>
                </a:solidFill>
              </a:rPr>
              <a:t>(Title 1) - Parent Community Liaison</a:t>
            </a:r>
            <a:r>
              <a:rPr lang="en-US" dirty="0" smtClean="0"/>
              <a:t> to support Hispanic and Low Income families.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>
                <a:solidFill>
                  <a:srgbClr val="FF0000"/>
                </a:solidFill>
              </a:rPr>
              <a:t>Expulsion process </a:t>
            </a:r>
            <a:r>
              <a:rPr lang="en-US" dirty="0" smtClean="0"/>
              <a:t>refresher training for Admin teams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88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079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smtClean="0"/>
              <a:t>By the end of this session, participants will: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800" dirty="0" smtClean="0"/>
              <a:t>Understand existing FUHSD LCAP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goals, measures, and activities</a:t>
            </a:r>
            <a:r>
              <a:rPr lang="en-US" sz="2800" dirty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800" dirty="0" smtClean="0"/>
              <a:t>Learn about the FUHSD </a:t>
            </a:r>
            <a:r>
              <a:rPr lang="en-US" sz="2800" dirty="0" smtClean="0">
                <a:solidFill>
                  <a:srgbClr val="FF0000"/>
                </a:solidFill>
              </a:rPr>
              <a:t>Parent Survey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800" dirty="0" smtClean="0"/>
              <a:t>Suggest other</a:t>
            </a:r>
            <a:r>
              <a:rPr lang="en-US" sz="2800" dirty="0" smtClean="0">
                <a:solidFill>
                  <a:srgbClr val="FF0000"/>
                </a:solidFill>
              </a:rPr>
              <a:t> LCAP priorities </a:t>
            </a:r>
            <a:r>
              <a:rPr lang="en-US" sz="2800" dirty="0">
                <a:solidFill>
                  <a:srgbClr val="FF0000"/>
                </a:solidFill>
              </a:rPr>
              <a:t>&amp;</a:t>
            </a:r>
            <a:r>
              <a:rPr lang="en-US" sz="2800" dirty="0" smtClean="0">
                <a:solidFill>
                  <a:srgbClr val="FF0000"/>
                </a:solidFill>
              </a:rPr>
              <a:t> activities.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800" dirty="0" smtClean="0"/>
              <a:t>Determine </a:t>
            </a:r>
            <a:r>
              <a:rPr lang="en-US" sz="2800" dirty="0"/>
              <a:t>any </a:t>
            </a:r>
            <a:r>
              <a:rPr lang="en-US" sz="2800" dirty="0" smtClean="0"/>
              <a:t>action </a:t>
            </a:r>
            <a:r>
              <a:rPr lang="en-US" sz="2800" dirty="0" smtClean="0">
                <a:solidFill>
                  <a:srgbClr val="FF0000"/>
                </a:solidFill>
              </a:rPr>
              <a:t>recommendations</a:t>
            </a:r>
            <a:r>
              <a:rPr lang="en-US" sz="2800" dirty="0" smtClean="0"/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3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LCAP Goal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Parents, students, and other community </a:t>
            </a:r>
            <a:r>
              <a:rPr lang="en-US" sz="3600" dirty="0">
                <a:solidFill>
                  <a:srgbClr val="FF0000"/>
                </a:solidFill>
              </a:rPr>
              <a:t>stakeholders</a:t>
            </a:r>
            <a:r>
              <a:rPr lang="en-US" sz="3600" dirty="0"/>
              <a:t> will have a variety of opportunities to learn about and give </a:t>
            </a:r>
            <a:r>
              <a:rPr lang="en-US" sz="3600" dirty="0">
                <a:solidFill>
                  <a:srgbClr val="FF0000"/>
                </a:solidFill>
              </a:rPr>
              <a:t>feedback </a:t>
            </a:r>
            <a:r>
              <a:rPr lang="en-US" sz="3600" dirty="0">
                <a:solidFill>
                  <a:srgbClr val="595959"/>
                </a:solidFill>
              </a:rPr>
              <a:t>on school and District priorities, expenditures, and programs</a:t>
            </a:r>
            <a:r>
              <a:rPr lang="en-US" sz="3600" dirty="0" smtClean="0">
                <a:solidFill>
                  <a:srgbClr val="595959"/>
                </a:solidFill>
              </a:rPr>
              <a:t>.</a:t>
            </a:r>
            <a:endParaRPr lang="en-US" sz="36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2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Summary of existing LCAP Measures for Goal 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Parent survey </a:t>
            </a:r>
            <a:r>
              <a:rPr lang="en-US" dirty="0" smtClean="0"/>
              <a:t>of satisfaction (school/district programs &amp; priorities &amp; ability to provide feedback.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Maintain a </a:t>
            </a:r>
            <a:r>
              <a:rPr lang="en-US" dirty="0" smtClean="0">
                <a:solidFill>
                  <a:srgbClr val="FF0000"/>
                </a:solidFill>
              </a:rPr>
              <a:t>presence in local and social media </a:t>
            </a:r>
            <a:r>
              <a:rPr lang="en-US" dirty="0" smtClean="0"/>
              <a:t>and on FUHSD and school site websites.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Advisory groups </a:t>
            </a:r>
            <a:r>
              <a:rPr lang="en-US" dirty="0" smtClean="0">
                <a:solidFill>
                  <a:srgbClr val="595959"/>
                </a:solidFill>
              </a:rPr>
              <a:t>with parent and staff representation.</a:t>
            </a:r>
          </a:p>
          <a:p>
            <a:pPr marL="457200" indent="-457200">
              <a:buFont typeface="+mj-lt"/>
              <a:buAutoNum type="alphaLcPeriod" startAt="4"/>
            </a:pPr>
            <a:r>
              <a:rPr lang="en-US" dirty="0" smtClean="0">
                <a:solidFill>
                  <a:srgbClr val="FF0000"/>
                </a:solidFill>
              </a:rPr>
              <a:t>LCAP </a:t>
            </a:r>
            <a:r>
              <a:rPr lang="en-US" dirty="0">
                <a:solidFill>
                  <a:srgbClr val="FF0000"/>
                </a:solidFill>
              </a:rPr>
              <a:t>review/feedback </a:t>
            </a:r>
            <a:r>
              <a:rPr lang="en-US" dirty="0"/>
              <a:t>on all </a:t>
            </a:r>
            <a:r>
              <a:rPr lang="en-US" dirty="0" smtClean="0"/>
              <a:t>agendas (SSC, </a:t>
            </a:r>
            <a:r>
              <a:rPr lang="en-US" dirty="0"/>
              <a:t>ELAC, DELAC, Los Padres</a:t>
            </a:r>
            <a:r>
              <a:rPr lang="en-US" dirty="0" smtClean="0"/>
              <a:t>, FUHSD Intra-district Council.</a:t>
            </a:r>
          </a:p>
          <a:p>
            <a:pPr marL="457200" indent="-457200">
              <a:buFont typeface="+mj-lt"/>
              <a:buAutoNum type="alphaLcPeriod" startAt="4"/>
            </a:pPr>
            <a:r>
              <a:rPr lang="en-US" dirty="0" smtClean="0"/>
              <a:t>Maintain </a:t>
            </a:r>
            <a:r>
              <a:rPr lang="en-US" dirty="0"/>
              <a:t>or increase </a:t>
            </a:r>
            <a:r>
              <a:rPr lang="en-US" dirty="0" smtClean="0">
                <a:solidFill>
                  <a:srgbClr val="FF0000"/>
                </a:solidFill>
              </a:rPr>
              <a:t>community presentations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lphaLcPeriod" startAt="4"/>
            </a:pPr>
            <a:r>
              <a:rPr lang="en-US" dirty="0" smtClean="0">
                <a:solidFill>
                  <a:srgbClr val="FF0000"/>
                </a:solidFill>
              </a:rPr>
              <a:t>Annual </a:t>
            </a:r>
            <a:r>
              <a:rPr lang="en-US" dirty="0">
                <a:solidFill>
                  <a:srgbClr val="FF0000"/>
                </a:solidFill>
              </a:rPr>
              <a:t>Report </a:t>
            </a:r>
            <a:r>
              <a:rPr lang="en-US" dirty="0"/>
              <a:t>to the Community.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156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r>
              <a:rPr lang="en-US" sz="3600" dirty="0"/>
              <a:t>Activities for Goal 4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1"/>
            <a:ext cx="8042276" cy="52278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Parent survey </a:t>
            </a:r>
            <a:r>
              <a:rPr lang="en-US" dirty="0" smtClean="0">
                <a:solidFill>
                  <a:srgbClr val="595959"/>
                </a:solidFill>
              </a:rPr>
              <a:t>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595959"/>
                </a:solidFill>
              </a:rPr>
              <a:t>satisfaction of information about school/district programs and priorities and parent ability to provide feedback.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 </a:t>
            </a:r>
            <a:r>
              <a:rPr lang="en-US" dirty="0" smtClean="0">
                <a:solidFill>
                  <a:srgbClr val="FF0000"/>
                </a:solidFill>
              </a:rPr>
              <a:t>media access </a:t>
            </a:r>
            <a:r>
              <a:rPr lang="en-US" dirty="0" smtClean="0">
                <a:solidFill>
                  <a:srgbClr val="595959"/>
                </a:solidFill>
              </a:rPr>
              <a:t>to stories about FUHSD: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Frequent articles </a:t>
            </a:r>
            <a:r>
              <a:rPr lang="en-US" dirty="0" smtClean="0">
                <a:solidFill>
                  <a:srgbClr val="595959"/>
                </a:solidFill>
              </a:rPr>
              <a:t>published in local media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595959"/>
                </a:solidFill>
              </a:rPr>
              <a:t>Update FUHSD </a:t>
            </a:r>
            <a:r>
              <a:rPr lang="en-US" dirty="0" smtClean="0">
                <a:solidFill>
                  <a:srgbClr val="FF0000"/>
                </a:solidFill>
              </a:rPr>
              <a:t>Facebook page</a:t>
            </a:r>
            <a:endParaRPr lang="en-US" dirty="0" smtClean="0">
              <a:solidFill>
                <a:srgbClr val="595959"/>
              </a:solidFill>
            </a:endParaRP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595959"/>
                </a:solidFill>
              </a:rPr>
              <a:t>Update FUHSD </a:t>
            </a:r>
            <a:r>
              <a:rPr lang="en-US" dirty="0" smtClean="0">
                <a:solidFill>
                  <a:srgbClr val="FF0000"/>
                </a:solidFill>
              </a:rPr>
              <a:t>website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595959"/>
                </a:solidFill>
              </a:rPr>
              <a:t>Keep FUHSD high school websites </a:t>
            </a:r>
            <a:r>
              <a:rPr lang="en-US" dirty="0" smtClean="0">
                <a:solidFill>
                  <a:srgbClr val="FF0000"/>
                </a:solidFill>
              </a:rPr>
              <a:t>current, engaging, and informative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r>
              <a:rPr lang="en-US" sz="3600" dirty="0"/>
              <a:t>Activities for Goal </a:t>
            </a:r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1"/>
            <a:ext cx="8042276" cy="52278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Math Advisory Council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Career Technical Education Advisory Committee </a:t>
            </a:r>
            <a:r>
              <a:rPr lang="en-US" dirty="0" smtClean="0"/>
              <a:t>with parent input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LCAP review/feedback</a:t>
            </a:r>
            <a:r>
              <a:rPr lang="en-US" dirty="0" smtClean="0"/>
              <a:t> item on meeting agenda (SSC, ELAC, DELAC, Los Padres, and the FUHSD Intra-District Council).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Community presentations </a:t>
            </a:r>
            <a:r>
              <a:rPr lang="en-US" dirty="0" smtClean="0"/>
              <a:t>to local city councils, Rotary clubs, realtors associations, </a:t>
            </a:r>
            <a:r>
              <a:rPr lang="en-US" dirty="0" err="1" smtClean="0"/>
              <a:t>etc</a:t>
            </a:r>
            <a:r>
              <a:rPr lang="is-IS" dirty="0" smtClean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23365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7460193" cy="1336956"/>
          </a:xfrm>
        </p:spPr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</a:t>
            </a:r>
            <a:r>
              <a:rPr lang="en-US" sz="3600" dirty="0"/>
              <a:t>Activities for Goal 4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1"/>
            <a:ext cx="8042276" cy="5657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>
                <a:solidFill>
                  <a:srgbClr val="FF0000"/>
                </a:solidFill>
              </a:rPr>
              <a:t>Annual report </a:t>
            </a:r>
            <a:r>
              <a:rPr lang="en-US" dirty="0" smtClean="0"/>
              <a:t>to the community.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Form a </a:t>
            </a:r>
            <a:r>
              <a:rPr lang="en-US" dirty="0" smtClean="0">
                <a:solidFill>
                  <a:srgbClr val="FF0000"/>
                </a:solidFill>
              </a:rPr>
              <a:t>Student Engagement and Stress Management Committee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Form a </a:t>
            </a:r>
            <a:r>
              <a:rPr lang="en-US" dirty="0" smtClean="0">
                <a:solidFill>
                  <a:srgbClr val="FF0000"/>
                </a:solidFill>
              </a:rPr>
              <a:t>Comprehensive High Schools Committee </a:t>
            </a:r>
            <a:r>
              <a:rPr lang="en-US" dirty="0">
                <a:solidFill>
                  <a:srgbClr val="FF0000"/>
                </a:solidFill>
              </a:rPr>
              <a:t>?</a:t>
            </a:r>
            <a:endParaRPr lang="en-US" dirty="0"/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6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sz="4000" dirty="0" smtClean="0"/>
              <a:t>FUHSD Parent Survey – </a:t>
            </a:r>
            <a:br>
              <a:rPr lang="en-US" sz="4000" dirty="0" smtClean="0"/>
            </a:br>
            <a:r>
              <a:rPr lang="en-US" sz="4000" dirty="0" smtClean="0"/>
              <a:t>District and Site specific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Parent survey </a:t>
            </a:r>
            <a:r>
              <a:rPr lang="en-US" dirty="0" smtClean="0"/>
              <a:t>administered in Feb 2016. </a:t>
            </a:r>
          </a:p>
          <a:p>
            <a:r>
              <a:rPr lang="en-US" dirty="0" smtClean="0"/>
              <a:t>Purpose – measure degree </a:t>
            </a:r>
            <a:r>
              <a:rPr lang="en-US" dirty="0"/>
              <a:t>of </a:t>
            </a:r>
            <a:r>
              <a:rPr lang="en-US" dirty="0" smtClean="0"/>
              <a:t>parent satisfaction </a:t>
            </a:r>
            <a:r>
              <a:rPr lang="en-US" dirty="0"/>
              <a:t>regarding information about school/district programs and priorities </a:t>
            </a:r>
            <a:r>
              <a:rPr lang="en-US" dirty="0" smtClean="0"/>
              <a:t>and parent </a:t>
            </a:r>
            <a:r>
              <a:rPr lang="en-US" dirty="0"/>
              <a:t>ability to provide </a:t>
            </a:r>
            <a:r>
              <a:rPr lang="en-US" dirty="0" smtClean="0"/>
              <a:t>feedback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Hanover Research </a:t>
            </a:r>
            <a:r>
              <a:rPr lang="en-US" dirty="0" smtClean="0"/>
              <a:t>collected the data and analyzed the results.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2,146 responses </a:t>
            </a:r>
            <a:r>
              <a:rPr lang="en-US" dirty="0" smtClean="0"/>
              <a:t>(</a:t>
            </a:r>
            <a:r>
              <a:rPr lang="en-US" dirty="0" err="1" smtClean="0"/>
              <a:t>approx</a:t>
            </a:r>
            <a:r>
              <a:rPr lang="en-US" dirty="0" smtClean="0"/>
              <a:t> 20% of FUHSD)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8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Parent Survey Areas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Curriculum</a:t>
            </a:r>
          </a:p>
          <a:p>
            <a:r>
              <a:rPr lang="en-US" sz="3200" dirty="0" smtClean="0"/>
              <a:t>Academic Experience</a:t>
            </a:r>
          </a:p>
          <a:p>
            <a:r>
              <a:rPr lang="en-US" sz="3200" dirty="0" smtClean="0"/>
              <a:t>Safety and Support</a:t>
            </a:r>
          </a:p>
          <a:p>
            <a:r>
              <a:rPr lang="en-US" sz="3200" dirty="0" smtClean="0"/>
              <a:t>Staff-Parent Interaction</a:t>
            </a:r>
          </a:p>
          <a:p>
            <a:r>
              <a:rPr lang="en-US" sz="3200" dirty="0" smtClean="0"/>
              <a:t>Preferred Communication Method</a:t>
            </a:r>
          </a:p>
          <a:p>
            <a:r>
              <a:rPr lang="en-US" sz="3200" dirty="0" smtClean="0"/>
              <a:t>Administration Priorities</a:t>
            </a:r>
          </a:p>
          <a:p>
            <a:r>
              <a:rPr lang="en-US" sz="3200" dirty="0" smtClean="0"/>
              <a:t>Strengths and Improvements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95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MVHS Sample Size = 513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of sample by grade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Numbers sampled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60416154"/>
              </p:ext>
            </p:extLst>
          </p:nvPr>
        </p:nvGraphicFramePr>
        <p:xfrm>
          <a:off x="457200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96028952"/>
              </p:ext>
            </p:extLst>
          </p:nvPr>
        </p:nvGraphicFramePr>
        <p:xfrm>
          <a:off x="4672013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72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Curriculum and Instruction 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48895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6061" y="1799653"/>
            <a:ext cx="4700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58085"/>
                </a:solidFill>
                <a:latin typeface="+mj-lt"/>
              </a:rPr>
              <a:t>Level of agreement with statement – </a:t>
            </a:r>
          </a:p>
          <a:p>
            <a:pPr algn="ctr"/>
            <a:r>
              <a:rPr lang="en-US" sz="2000" dirty="0" smtClean="0">
                <a:solidFill>
                  <a:srgbClr val="758085"/>
                </a:solidFill>
                <a:latin typeface="+mj-lt"/>
              </a:rPr>
              <a:t>Strongly Agree + Agree</a:t>
            </a:r>
            <a:endParaRPr lang="en-US" sz="2000" dirty="0">
              <a:solidFill>
                <a:srgbClr val="758085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4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Academic Experience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176326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87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End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3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Make recommendations for priorities and activities for the 2016-17 </a:t>
            </a:r>
            <a:r>
              <a:rPr lang="en-US" sz="2800" dirty="0" smtClean="0"/>
              <a:t>LCAP: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April/May </a:t>
            </a:r>
            <a:r>
              <a:rPr lang="en-US" sz="2800" dirty="0" smtClean="0"/>
              <a:t>– LCAP stakeholder input</a:t>
            </a:r>
            <a:endParaRPr lang="en-US" sz="2800" dirty="0"/>
          </a:p>
          <a:p>
            <a:pPr lvl="1"/>
            <a:r>
              <a:rPr lang="en-US" sz="2800" b="1" dirty="0" smtClean="0"/>
              <a:t>June</a:t>
            </a:r>
            <a:r>
              <a:rPr lang="en-US" sz="2800" dirty="0" smtClean="0"/>
              <a:t> – Board approval of LCAP </a:t>
            </a:r>
            <a:endParaRPr lang="en-US" sz="2800" dirty="0"/>
          </a:p>
          <a:p>
            <a:pPr lvl="1"/>
            <a:r>
              <a:rPr lang="en-US" sz="2800" b="1" dirty="0" smtClean="0"/>
              <a:t>Aug/Sep </a:t>
            </a:r>
            <a:r>
              <a:rPr lang="en-US" sz="2800" dirty="0" smtClean="0"/>
              <a:t>– Approved LCAP to SSCs </a:t>
            </a:r>
            <a:endParaRPr lang="en-US" sz="2800" dirty="0"/>
          </a:p>
          <a:p>
            <a:pPr lvl="1"/>
            <a:r>
              <a:rPr lang="en-US" sz="2800" b="1" dirty="0" smtClean="0"/>
              <a:t>Fall 2016 -</a:t>
            </a:r>
            <a:r>
              <a:rPr lang="en-US" sz="2800" b="1" dirty="0"/>
              <a:t>17 </a:t>
            </a:r>
            <a:r>
              <a:rPr lang="en-US" sz="2800" dirty="0"/>
              <a:t>– </a:t>
            </a:r>
            <a:r>
              <a:rPr lang="en-US" sz="2800" dirty="0" smtClean="0"/>
              <a:t>Schools write SPSAs </a:t>
            </a:r>
            <a:br>
              <a:rPr lang="en-US" sz="2800" dirty="0" smtClean="0"/>
            </a:br>
            <a:r>
              <a:rPr lang="en-US" sz="2800" dirty="0" smtClean="0"/>
              <a:t>(based on LCAP</a:t>
            </a:r>
            <a:r>
              <a:rPr lang="en-US" sz="2800" dirty="0"/>
              <a:t>)</a:t>
            </a:r>
          </a:p>
          <a:p>
            <a:pPr lvl="1"/>
            <a:r>
              <a:rPr lang="en-US" sz="2800" b="1" dirty="0" smtClean="0"/>
              <a:t>Dec/Jan - 2017 </a:t>
            </a:r>
            <a:r>
              <a:rPr lang="en-US" sz="2800" dirty="0"/>
              <a:t>– Board </a:t>
            </a:r>
            <a:r>
              <a:rPr lang="en-US" sz="2800" dirty="0" smtClean="0"/>
              <a:t>approves SPSAs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366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Safety and Support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710424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511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Staff  - Parent Interaction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223465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47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Receiving Information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9097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Placeholder 2"/>
          <p:cNvSpPr txBox="1">
            <a:spLocks/>
          </p:cNvSpPr>
          <p:nvPr/>
        </p:nvSpPr>
        <p:spPr>
          <a:xfrm>
            <a:off x="457200" y="5578479"/>
            <a:ext cx="8229599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How do you receive information and stay up to date on school and district initiatives and </a:t>
            </a:r>
            <a:r>
              <a:rPr lang="en-US"/>
              <a:t>decisions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93632" y="3268658"/>
            <a:ext cx="1337084" cy="4205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Percent %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293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Preferred means to receive information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1708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102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Academic Excellence and Learning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69712" y="890394"/>
            <a:ext cx="5525352" cy="1627381"/>
          </a:xfrm>
        </p:spPr>
        <p:txBody>
          <a:bodyPr/>
          <a:lstStyle/>
          <a:p>
            <a:r>
              <a:rPr lang="en-US" dirty="0" smtClean="0"/>
              <a:t>If you were FUHSD Superintendent, </a:t>
            </a:r>
          </a:p>
          <a:p>
            <a:r>
              <a:rPr lang="en-US" dirty="0" smtClean="0"/>
              <a:t>how would you prioritize time and resources?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10957068"/>
              </p:ext>
            </p:extLst>
          </p:nvPr>
        </p:nvGraphicFramePr>
        <p:xfrm>
          <a:off x="457200" y="2212975"/>
          <a:ext cx="8229600" cy="445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377648"/>
            <a:ext cx="2226917" cy="6456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Mean points given out of 100 points shared among 7 categories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76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Resource Allocation and Communications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618648" y="1240693"/>
            <a:ext cx="5525352" cy="1452970"/>
          </a:xfrm>
        </p:spPr>
        <p:txBody>
          <a:bodyPr/>
          <a:lstStyle/>
          <a:p>
            <a:r>
              <a:rPr lang="en-US" dirty="0" smtClean="0"/>
              <a:t>If you were FUHSD Superintendent, </a:t>
            </a:r>
          </a:p>
          <a:p>
            <a:r>
              <a:rPr lang="en-US" dirty="0" smtClean="0"/>
              <a:t>how would you prioritize time and resources?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606968106"/>
              </p:ext>
            </p:extLst>
          </p:nvPr>
        </p:nvGraphicFramePr>
        <p:xfrm>
          <a:off x="457200" y="2212975"/>
          <a:ext cx="8229600" cy="445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59883" y="5431162"/>
            <a:ext cx="2226917" cy="6456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Mean points given out of 100 points shared among 8 categories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325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594726" cy="1336956"/>
          </a:xfrm>
        </p:spPr>
        <p:txBody>
          <a:bodyPr/>
          <a:lstStyle/>
          <a:p>
            <a:pPr algn="l"/>
            <a:r>
              <a:rPr lang="en-US" dirty="0" smtClean="0"/>
              <a:t>Strengths and Improvement</a:t>
            </a:r>
            <a:r>
              <a:rPr lang="en-US" dirty="0"/>
              <a:t> - </a:t>
            </a:r>
            <a:r>
              <a:rPr lang="en-US" dirty="0" smtClean="0"/>
              <a:t>FUHSD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75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Greatest strengths: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Staff and faculty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Academic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Community/school environment</a:t>
            </a:r>
          </a:p>
          <a:p>
            <a:pPr marL="0" indent="0">
              <a:buNone/>
            </a:pPr>
            <a:r>
              <a:rPr lang="en-US" b="1" dirty="0" smtClean="0"/>
              <a:t>Areas to improve: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Consistency and quality of teachers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Fairness and timeliness of grading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1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Activity </a:t>
            </a:r>
            <a:r>
              <a:rPr lang="en-US" sz="2000" dirty="0" smtClean="0"/>
              <a:t>(20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srgbClr val="595959"/>
                </a:solidFill>
              </a:rPr>
              <a:t>Key </a:t>
            </a:r>
            <a:r>
              <a:rPr lang="en-US" dirty="0">
                <a:solidFill>
                  <a:srgbClr val="595959"/>
                </a:solidFill>
              </a:rPr>
              <a:t>Question: Given existing goals and activities in </a:t>
            </a:r>
            <a:r>
              <a:rPr lang="en-US" dirty="0" smtClean="0">
                <a:solidFill>
                  <a:srgbClr val="595959"/>
                </a:solidFill>
              </a:rPr>
              <a:t>the LCAP </a:t>
            </a:r>
            <a:r>
              <a:rPr lang="en-US" dirty="0">
                <a:solidFill>
                  <a:srgbClr val="595959"/>
                </a:solidFill>
              </a:rPr>
              <a:t>and data from the parent survey, what priorities or activities would you like to see added to the LCAP</a:t>
            </a:r>
            <a:r>
              <a:rPr lang="en-US" dirty="0" smtClean="0">
                <a:solidFill>
                  <a:srgbClr val="595959"/>
                </a:solidFill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Group </a:t>
            </a:r>
            <a:r>
              <a:rPr lang="en-US" dirty="0"/>
              <a:t>brainstorm and recording of </a:t>
            </a:r>
            <a:r>
              <a:rPr lang="en-US" dirty="0" smtClean="0"/>
              <a:t>ideas: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Priorities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Activities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LCAP comments/suggestions</a:t>
            </a:r>
          </a:p>
          <a:p>
            <a:pPr marL="79375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Parent involvement comments/suggestions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Decide</a:t>
            </a:r>
            <a:r>
              <a:rPr lang="en-US" dirty="0"/>
              <a:t>/Take Action: Is there anything this group feels strongly enough to move forward as a </a:t>
            </a:r>
            <a:r>
              <a:rPr lang="en-US" dirty="0">
                <a:solidFill>
                  <a:srgbClr val="FF0000"/>
                </a:solidFill>
              </a:rPr>
              <a:t>recommendation</a:t>
            </a:r>
            <a:r>
              <a:rPr lang="en-US" dirty="0"/>
              <a:t> from the whole group?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5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LCAP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send comments to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John_dwyer@fuhsd.org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Thanks for your time!!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327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LCFF – Local Control Funding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444532"/>
            <a:ext cx="8594725" cy="5575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Brief VIDEO - Overview of The Local Control Funding Formula </a:t>
            </a:r>
            <a:endParaRPr lang="en-US" dirty="0"/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/>
              <a:t>allows </a:t>
            </a:r>
            <a:r>
              <a:rPr lang="en-US" sz="2600" dirty="0"/>
              <a:t>school districts more </a:t>
            </a:r>
            <a:r>
              <a:rPr lang="en-US" sz="2600" dirty="0">
                <a:solidFill>
                  <a:srgbClr val="FF0000"/>
                </a:solidFill>
              </a:rPr>
              <a:t>authority </a:t>
            </a:r>
            <a:r>
              <a:rPr lang="en-US" sz="2600" dirty="0">
                <a:solidFill>
                  <a:srgbClr val="595959"/>
                </a:solidFill>
              </a:rPr>
              <a:t>in deciding </a:t>
            </a:r>
            <a:r>
              <a:rPr lang="en-US" sz="2600" dirty="0" smtClean="0">
                <a:solidFill>
                  <a:srgbClr val="595959"/>
                </a:solidFill>
              </a:rPr>
              <a:t>how </a:t>
            </a:r>
            <a:r>
              <a:rPr lang="en-US" sz="2600" dirty="0" smtClean="0">
                <a:solidFill>
                  <a:srgbClr val="FF0000"/>
                </a:solidFill>
              </a:rPr>
              <a:t>education dollars </a:t>
            </a:r>
            <a:r>
              <a:rPr lang="en-US" sz="2600" dirty="0" smtClean="0">
                <a:solidFill>
                  <a:srgbClr val="595959"/>
                </a:solidFill>
              </a:rPr>
              <a:t>are spent</a:t>
            </a:r>
            <a:r>
              <a:rPr lang="en-US" sz="2600" dirty="0" smtClean="0">
                <a:solidFill>
                  <a:srgbClr val="FF0000"/>
                </a:solidFill>
              </a:rPr>
              <a:t>,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>
                <a:solidFill>
                  <a:srgbClr val="595959"/>
                </a:solidFill>
              </a:rPr>
              <a:t>holds </a:t>
            </a:r>
            <a:r>
              <a:rPr lang="en-US" sz="2600" dirty="0">
                <a:solidFill>
                  <a:srgbClr val="595959"/>
                </a:solidFill>
              </a:rPr>
              <a:t>them </a:t>
            </a:r>
            <a:r>
              <a:rPr lang="en-US" sz="2600" dirty="0">
                <a:solidFill>
                  <a:srgbClr val="FF0000"/>
                </a:solidFill>
              </a:rPr>
              <a:t>accountable for getting results</a:t>
            </a:r>
            <a:r>
              <a:rPr lang="en-US" sz="2600" dirty="0">
                <a:solidFill>
                  <a:srgbClr val="595959"/>
                </a:solidFill>
              </a:rPr>
              <a:t>, and </a:t>
            </a:r>
            <a:endParaRPr lang="en-US" sz="2600" dirty="0" smtClean="0">
              <a:solidFill>
                <a:srgbClr val="595959"/>
              </a:solidFill>
            </a:endParaRPr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>
                <a:solidFill>
                  <a:srgbClr val="595959"/>
                </a:solidFill>
              </a:rPr>
              <a:t>concentrates </a:t>
            </a:r>
            <a:r>
              <a:rPr lang="en-US" sz="2600" dirty="0">
                <a:solidFill>
                  <a:srgbClr val="FF0000"/>
                </a:solidFill>
              </a:rPr>
              <a:t>more money </a:t>
            </a:r>
            <a:r>
              <a:rPr lang="en-US" sz="2600" dirty="0">
                <a:solidFill>
                  <a:srgbClr val="595959"/>
                </a:solidFill>
              </a:rPr>
              <a:t>to school districts that serve </a:t>
            </a:r>
            <a:r>
              <a:rPr lang="en-US" sz="2600" dirty="0">
                <a:solidFill>
                  <a:srgbClr val="FF0000"/>
                </a:solidFill>
              </a:rPr>
              <a:t>high-needs students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  <a:endParaRPr lang="en-U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dirty="0"/>
              <a:t>The LCAP </a:t>
            </a:r>
            <a:r>
              <a:rPr lang="en-US" sz="2600" dirty="0" smtClean="0"/>
              <a:t>(Local </a:t>
            </a:r>
            <a:r>
              <a:rPr lang="en-US" sz="2600" dirty="0"/>
              <a:t>Control </a:t>
            </a:r>
            <a:r>
              <a:rPr lang="en-US" sz="2600" dirty="0" smtClean="0"/>
              <a:t>Accountability Plan): 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>
                <a:solidFill>
                  <a:srgbClr val="FF0000"/>
                </a:solidFill>
              </a:rPr>
              <a:t>Blueprint</a:t>
            </a:r>
            <a:r>
              <a:rPr lang="en-US" sz="2600" dirty="0" smtClean="0"/>
              <a:t> for schools and districts (goals for students, and state </a:t>
            </a:r>
            <a:r>
              <a:rPr lang="en-US" sz="2600" dirty="0"/>
              <a:t>and local </a:t>
            </a:r>
            <a:r>
              <a:rPr lang="en-US" sz="2600" dirty="0" smtClean="0"/>
              <a:t>priorities)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/>
              <a:t>Ensures schools and </a:t>
            </a:r>
            <a:r>
              <a:rPr lang="en-US" sz="2600" dirty="0"/>
              <a:t>districts </a:t>
            </a:r>
            <a:r>
              <a:rPr lang="en-US" sz="2600" dirty="0" smtClean="0">
                <a:solidFill>
                  <a:srgbClr val="FF0000"/>
                </a:solidFill>
              </a:rPr>
              <a:t>involve stakeholders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>
                <a:solidFill>
                  <a:srgbClr val="FF0000"/>
                </a:solidFill>
              </a:rPr>
              <a:t>4 specific planning areas </a:t>
            </a:r>
            <a:r>
              <a:rPr lang="en-US" sz="2600" dirty="0" smtClean="0"/>
              <a:t>(see handout)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>
                <a:solidFill>
                  <a:srgbClr val="FF0000"/>
                </a:solidFill>
              </a:rPr>
              <a:t>8 priorities </a:t>
            </a:r>
            <a:r>
              <a:rPr lang="en-US" sz="2600" dirty="0" smtClean="0"/>
              <a:t>(see handout)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600" dirty="0" smtClean="0"/>
              <a:t>Relies on </a:t>
            </a:r>
            <a:r>
              <a:rPr lang="en-US" sz="2600" dirty="0" smtClean="0">
                <a:solidFill>
                  <a:srgbClr val="FF0000"/>
                </a:solidFill>
              </a:rPr>
              <a:t>Parent</a:t>
            </a:r>
            <a:r>
              <a:rPr lang="en-US" sz="2600" dirty="0">
                <a:solidFill>
                  <a:srgbClr val="FF0000"/>
                </a:solidFill>
              </a:rPr>
              <a:t> and Family </a:t>
            </a:r>
            <a:r>
              <a:rPr lang="en-US" sz="2600" dirty="0" smtClean="0">
                <a:solidFill>
                  <a:srgbClr val="FF0000"/>
                </a:solidFill>
              </a:rPr>
              <a:t>Involvement.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2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Existing FUHSD LCAP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244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3 year LCAP Goals (2015-16, 2016-17, 2017-18)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Sustain </a:t>
            </a:r>
            <a:r>
              <a:rPr lang="en-US" sz="2600" dirty="0" smtClean="0">
                <a:solidFill>
                  <a:srgbClr val="FF0000"/>
                </a:solidFill>
              </a:rPr>
              <a:t>generally high stude</a:t>
            </a:r>
            <a:r>
              <a:rPr lang="en-US" sz="2600" dirty="0">
                <a:solidFill>
                  <a:srgbClr val="FF0000"/>
                </a:solidFill>
              </a:rPr>
              <a:t>n</a:t>
            </a:r>
            <a:r>
              <a:rPr lang="en-US" sz="2600" dirty="0" smtClean="0">
                <a:solidFill>
                  <a:srgbClr val="FF0000"/>
                </a:solidFill>
              </a:rPr>
              <a:t>t performance </a:t>
            </a:r>
            <a:r>
              <a:rPr lang="en-US" sz="2600" dirty="0" smtClean="0"/>
              <a:t>while ensuring </a:t>
            </a:r>
            <a:r>
              <a:rPr lang="en-US" sz="2600" dirty="0" smtClean="0">
                <a:solidFill>
                  <a:srgbClr val="FF0000"/>
                </a:solidFill>
              </a:rPr>
              <a:t>high levels of learning for every student</a:t>
            </a:r>
            <a:r>
              <a:rPr lang="en-US" sz="2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All students will have access to a </a:t>
            </a:r>
            <a:r>
              <a:rPr lang="en-US" sz="2600" dirty="0" smtClean="0">
                <a:solidFill>
                  <a:srgbClr val="FF0000"/>
                </a:solidFill>
              </a:rPr>
              <a:t>rigorous, viable curriculum</a:t>
            </a:r>
            <a:r>
              <a:rPr lang="en-US" sz="2600" dirty="0" smtClean="0"/>
              <a:t> designed to help them pursue their passions and interests while </a:t>
            </a:r>
            <a:r>
              <a:rPr lang="en-US" sz="2600" dirty="0" smtClean="0">
                <a:solidFill>
                  <a:srgbClr val="FF0000"/>
                </a:solidFill>
              </a:rPr>
              <a:t>preparing them for college and careers.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Every student will feel </a:t>
            </a:r>
            <a:r>
              <a:rPr lang="en-US" sz="2600" dirty="0" smtClean="0">
                <a:solidFill>
                  <a:srgbClr val="FF0000"/>
                </a:solidFill>
              </a:rPr>
              <a:t>safe, cared about, and both academically and socially engaged in school</a:t>
            </a:r>
            <a:r>
              <a:rPr lang="en-US" sz="2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Parents, students, and other community stakeholders will have a variety of opportunities to learn about and give </a:t>
            </a:r>
            <a:r>
              <a:rPr lang="en-US" sz="2600" dirty="0" smtClean="0">
                <a:solidFill>
                  <a:srgbClr val="FF0000"/>
                </a:solidFill>
              </a:rPr>
              <a:t>feedback on school and District priorities, expenditures, and programs</a:t>
            </a:r>
            <a:r>
              <a:rPr lang="en-US" sz="2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0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LCAP Goal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199"/>
            <a:ext cx="8042276" cy="5527675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Sustain generally </a:t>
            </a:r>
            <a:r>
              <a:rPr lang="en-US" sz="3900" dirty="0" smtClean="0">
                <a:solidFill>
                  <a:srgbClr val="FF0000"/>
                </a:solidFill>
              </a:rPr>
              <a:t>high student performance</a:t>
            </a:r>
            <a:r>
              <a:rPr lang="en-US" sz="3900" dirty="0" smtClean="0"/>
              <a:t> while </a:t>
            </a:r>
            <a:r>
              <a:rPr lang="en-US" sz="3900" dirty="0" smtClean="0">
                <a:solidFill>
                  <a:srgbClr val="595959"/>
                </a:solidFill>
              </a:rPr>
              <a:t>ensuring</a:t>
            </a:r>
            <a:r>
              <a:rPr lang="en-US" sz="3900" dirty="0" smtClean="0">
                <a:solidFill>
                  <a:srgbClr val="FF0000"/>
                </a:solidFill>
              </a:rPr>
              <a:t> high levels of learning for every student</a:t>
            </a:r>
            <a:r>
              <a:rPr lang="en-US" sz="3900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ALL </a:t>
            </a:r>
            <a:r>
              <a:rPr lang="en-US" dirty="0" smtClean="0">
                <a:solidFill>
                  <a:srgbClr val="0000FF"/>
                </a:solidFill>
              </a:rPr>
              <a:t>students 			</a:t>
            </a:r>
            <a:r>
              <a:rPr lang="en-US" dirty="0" smtClean="0">
                <a:solidFill>
                  <a:srgbClr val="FF0000"/>
                </a:solidFill>
              </a:rPr>
              <a:t>A-G requirements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English </a:t>
            </a:r>
            <a:r>
              <a:rPr lang="en-US" dirty="0" smtClean="0">
                <a:solidFill>
                  <a:srgbClr val="0000FF"/>
                </a:solidFill>
              </a:rPr>
              <a:t>Learners		</a:t>
            </a:r>
            <a:r>
              <a:rPr lang="en-US" dirty="0" smtClean="0">
                <a:solidFill>
                  <a:srgbClr val="FF0000"/>
                </a:solidFill>
              </a:rPr>
              <a:t>College</a:t>
            </a:r>
            <a:r>
              <a:rPr lang="en-US" dirty="0">
                <a:solidFill>
                  <a:srgbClr val="FF0000"/>
                </a:solidFill>
              </a:rPr>
              <a:t>/Career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	Low Income			</a:t>
            </a:r>
            <a:r>
              <a:rPr lang="en-US" dirty="0">
                <a:solidFill>
                  <a:srgbClr val="FF0000"/>
                </a:solidFill>
              </a:rPr>
              <a:t>AP access/success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Foster Youth			</a:t>
            </a:r>
            <a:r>
              <a:rPr lang="en-US" dirty="0">
                <a:solidFill>
                  <a:srgbClr val="FF0000"/>
                </a:solidFill>
              </a:rPr>
              <a:t>English Proficiency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			         	</a:t>
            </a:r>
            <a:r>
              <a:rPr lang="en-US" dirty="0" smtClean="0">
                <a:solidFill>
                  <a:srgbClr val="FF0000"/>
                </a:solidFill>
              </a:rPr>
              <a:t>Graduation</a:t>
            </a:r>
            <a:r>
              <a:rPr lang="en-US" dirty="0">
                <a:solidFill>
                  <a:srgbClr val="FF0000"/>
                </a:solidFill>
              </a:rPr>
              <a:t>/Dropout	</a:t>
            </a:r>
            <a:r>
              <a:rPr lang="en-US" dirty="0">
                <a:solidFill>
                  <a:srgbClr val="0000FF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			</a:t>
            </a:r>
            <a:endParaRPr lang="en-US" dirty="0" smtClean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6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Summary of existing LCAP Measures for Goal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800" dirty="0" smtClean="0"/>
              <a:t>Increase achievement levels of </a:t>
            </a:r>
            <a:r>
              <a:rPr lang="en-US" sz="2800" dirty="0" smtClean="0">
                <a:solidFill>
                  <a:srgbClr val="0000FF"/>
                </a:solidFill>
              </a:rPr>
              <a:t>English Learner, Low Income, Hispanic, and Filipino</a:t>
            </a:r>
            <a:r>
              <a:rPr lang="en-US" sz="2800" dirty="0" smtClean="0"/>
              <a:t> students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 smtClean="0"/>
              <a:t>Increase portion of students that are </a:t>
            </a:r>
            <a:r>
              <a:rPr lang="en-US" sz="2800" dirty="0" smtClean="0">
                <a:solidFill>
                  <a:srgbClr val="FF0000"/>
                </a:solidFill>
              </a:rPr>
              <a:t>college and career</a:t>
            </a:r>
            <a:r>
              <a:rPr lang="en-US" sz="2800" dirty="0" smtClean="0"/>
              <a:t> ready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 smtClean="0"/>
              <a:t>Increase the portion of students deemed </a:t>
            </a:r>
            <a:r>
              <a:rPr lang="en-US" sz="2800" dirty="0" smtClean="0">
                <a:solidFill>
                  <a:srgbClr val="FF0000"/>
                </a:solidFill>
              </a:rPr>
              <a:t>“prepared for college”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 smtClean="0"/>
              <a:t>Increase the </a:t>
            </a:r>
            <a:r>
              <a:rPr lang="en-US" sz="2800" dirty="0"/>
              <a:t>portion of </a:t>
            </a:r>
            <a:r>
              <a:rPr lang="en-US" sz="2800" dirty="0">
                <a:solidFill>
                  <a:srgbClr val="0000FF"/>
                </a:solidFill>
              </a:rPr>
              <a:t>English Learners (newcomers) </a:t>
            </a:r>
            <a:r>
              <a:rPr lang="en-US" sz="2800" dirty="0"/>
              <a:t>who become </a:t>
            </a:r>
            <a:r>
              <a:rPr lang="en-US" sz="2800" dirty="0">
                <a:solidFill>
                  <a:srgbClr val="FF0000"/>
                </a:solidFill>
              </a:rPr>
              <a:t>English </a:t>
            </a:r>
            <a:r>
              <a:rPr lang="en-US" sz="2800" dirty="0" smtClean="0">
                <a:solidFill>
                  <a:srgbClr val="FF0000"/>
                </a:solidFill>
              </a:rPr>
              <a:t>proficient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4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Measures for Goal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eriod" startAt="5"/>
            </a:pPr>
            <a:r>
              <a:rPr lang="en-US" sz="3000" dirty="0" smtClean="0"/>
              <a:t>Increase the portion of </a:t>
            </a:r>
            <a:r>
              <a:rPr lang="en-US" sz="3000" dirty="0" smtClean="0">
                <a:solidFill>
                  <a:srgbClr val="0000FF"/>
                </a:solidFill>
              </a:rPr>
              <a:t>Long Term English Learners) </a:t>
            </a:r>
            <a:r>
              <a:rPr lang="en-US" sz="3000" dirty="0" smtClean="0">
                <a:solidFill>
                  <a:srgbClr val="FF0000"/>
                </a:solidFill>
              </a:rPr>
              <a:t>who become English proficient</a:t>
            </a:r>
            <a:r>
              <a:rPr lang="en-US" sz="3000" dirty="0" smtClean="0"/>
              <a:t> 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sz="3000" dirty="0" smtClean="0"/>
              <a:t>Increase </a:t>
            </a:r>
            <a:r>
              <a:rPr lang="en-US" sz="3000" dirty="0" smtClean="0">
                <a:solidFill>
                  <a:srgbClr val="0000FF"/>
                </a:solidFill>
              </a:rPr>
              <a:t>English Learner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reclassification rate</a:t>
            </a:r>
            <a:r>
              <a:rPr lang="en-US" sz="3000" dirty="0" smtClean="0"/>
              <a:t> 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sz="3000" dirty="0" smtClean="0"/>
              <a:t>Increase the portion of </a:t>
            </a:r>
            <a:r>
              <a:rPr lang="en-US" sz="3000" dirty="0" smtClean="0">
                <a:solidFill>
                  <a:srgbClr val="0000FF"/>
                </a:solidFill>
              </a:rPr>
              <a:t>Hispanic and Afro-American</a:t>
            </a:r>
            <a:r>
              <a:rPr lang="en-US" sz="3000" dirty="0" smtClean="0"/>
              <a:t> students who receive a 3 or higher on </a:t>
            </a:r>
            <a:r>
              <a:rPr lang="en-US" sz="3000" dirty="0" smtClean="0">
                <a:solidFill>
                  <a:srgbClr val="FF0000"/>
                </a:solidFill>
              </a:rPr>
              <a:t>AP exams</a:t>
            </a:r>
            <a:r>
              <a:rPr lang="en-US" sz="3000" dirty="0" smtClean="0"/>
              <a:t>. </a:t>
            </a:r>
          </a:p>
          <a:p>
            <a:pPr marL="457200" indent="-457200">
              <a:buFont typeface="+mj-lt"/>
              <a:buAutoNum type="alphaLcPeriod" startAt="8"/>
            </a:pPr>
            <a:r>
              <a:rPr lang="en-US" sz="3000" dirty="0" smtClean="0"/>
              <a:t>Reduce the </a:t>
            </a:r>
            <a:r>
              <a:rPr lang="en-US" sz="3000" dirty="0" smtClean="0">
                <a:solidFill>
                  <a:srgbClr val="FF0000"/>
                </a:solidFill>
              </a:rPr>
              <a:t>dropout </a:t>
            </a:r>
            <a:r>
              <a:rPr lang="en-US" sz="3000" dirty="0">
                <a:solidFill>
                  <a:srgbClr val="FF0000"/>
                </a:solidFill>
              </a:rPr>
              <a:t>rate </a:t>
            </a:r>
            <a:r>
              <a:rPr lang="en-US" sz="3000" dirty="0"/>
              <a:t>for </a:t>
            </a:r>
            <a:r>
              <a:rPr lang="en-US" sz="3000" dirty="0">
                <a:solidFill>
                  <a:srgbClr val="0000FF"/>
                </a:solidFill>
              </a:rPr>
              <a:t>Hispanic students</a:t>
            </a:r>
            <a:r>
              <a:rPr lang="en-US" sz="3000" dirty="0"/>
              <a:t> </a:t>
            </a:r>
            <a:endParaRPr lang="en-US" sz="3000" dirty="0" smtClean="0"/>
          </a:p>
          <a:p>
            <a:pPr marL="457200" indent="-457200">
              <a:buFont typeface="+mj-lt"/>
              <a:buAutoNum type="alphaLcPeriod" startAt="8"/>
            </a:pPr>
            <a:r>
              <a:rPr lang="en-US" sz="3000" dirty="0" smtClean="0"/>
              <a:t>Increase the </a:t>
            </a:r>
            <a:r>
              <a:rPr lang="en-US" sz="3000" dirty="0">
                <a:solidFill>
                  <a:srgbClr val="FF0000"/>
                </a:solidFill>
              </a:rPr>
              <a:t>graduation rate </a:t>
            </a:r>
            <a:r>
              <a:rPr lang="en-US" sz="3000" dirty="0"/>
              <a:t>for </a:t>
            </a:r>
            <a:r>
              <a:rPr lang="en-US" sz="3000" dirty="0">
                <a:solidFill>
                  <a:srgbClr val="0000FF"/>
                </a:solidFill>
              </a:rPr>
              <a:t>Hispanic </a:t>
            </a:r>
            <a:r>
              <a:rPr lang="en-US" sz="3000" dirty="0" smtClean="0">
                <a:solidFill>
                  <a:srgbClr val="0000FF"/>
                </a:solidFill>
              </a:rPr>
              <a:t>students</a:t>
            </a:r>
            <a:endParaRPr lang="en-US" sz="3000" dirty="0"/>
          </a:p>
          <a:p>
            <a:pPr marL="457200" indent="-457200">
              <a:buFont typeface="+mj-lt"/>
              <a:buAutoNum type="alphaLcPeriod" startAt="4"/>
            </a:pPr>
            <a:endParaRPr lang="en-US" dirty="0" smtClean="0"/>
          </a:p>
          <a:p>
            <a:pPr marL="457200" indent="-457200">
              <a:buFont typeface="+mj-lt"/>
              <a:buAutoNum type="alphaL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0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Summary of existing </a:t>
            </a:r>
            <a:r>
              <a:rPr lang="en-US" sz="3600" dirty="0" smtClean="0"/>
              <a:t>LCAP Measures </a:t>
            </a:r>
            <a:r>
              <a:rPr lang="en-US" sz="3600" dirty="0"/>
              <a:t>for Goal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Monitor trends and patterns in other students achievement data including: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Portion of </a:t>
            </a:r>
            <a:r>
              <a:rPr lang="en-US" dirty="0" smtClean="0">
                <a:solidFill>
                  <a:srgbClr val="0000FF"/>
                </a:solidFill>
              </a:rPr>
              <a:t>under-represented students </a:t>
            </a:r>
            <a:r>
              <a:rPr lang="en-US" dirty="0" smtClean="0"/>
              <a:t>who take </a:t>
            </a:r>
            <a:r>
              <a:rPr lang="en-US" dirty="0" smtClean="0">
                <a:solidFill>
                  <a:srgbClr val="FF0000"/>
                </a:solidFill>
              </a:rPr>
              <a:t>AP classes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College readiness </a:t>
            </a:r>
            <a:r>
              <a:rPr lang="en-US" dirty="0" smtClean="0"/>
              <a:t>as indicated by SAT scores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College readiness </a:t>
            </a:r>
            <a:r>
              <a:rPr lang="en-US" dirty="0" smtClean="0"/>
              <a:t>as indicated by need for remediation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Post-secondary program </a:t>
            </a:r>
            <a:r>
              <a:rPr lang="en-US" dirty="0" smtClean="0"/>
              <a:t>success as indicated by college entrance and persistence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9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Executive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Executiv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Executive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Executiv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Executive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Executiv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Executive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Executiv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Executive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Executiv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7311</TotalTime>
  <Words>1725</Words>
  <Application>Microsoft Macintosh PowerPoint</Application>
  <PresentationFormat>On-screen Show (4:3)</PresentationFormat>
  <Paragraphs>254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Breeze</vt:lpstr>
      <vt:lpstr> Stakeholder Input to  2016-17 LCAP Process </vt:lpstr>
      <vt:lpstr>Today’s goals</vt:lpstr>
      <vt:lpstr>End Goal</vt:lpstr>
      <vt:lpstr>LCFF – Local Control Funding Formula</vt:lpstr>
      <vt:lpstr> Existing FUHSD LCAP Goals</vt:lpstr>
      <vt:lpstr>LCAP Goal 1</vt:lpstr>
      <vt:lpstr>Summary of existing LCAP Measures for Goal 1</vt:lpstr>
      <vt:lpstr>Summary of existing LCAP Measures for Goal 1</vt:lpstr>
      <vt:lpstr>Summary of existing LCAP Measures for Goal 1</vt:lpstr>
      <vt:lpstr>Summary of existing LCAP Activities for Goal 1 </vt:lpstr>
      <vt:lpstr>LCAP Goal 2</vt:lpstr>
      <vt:lpstr>Summary of existing LCAP Measures for Goal 2</vt:lpstr>
      <vt:lpstr>Summary of existing LCAP Activities for Goal 2 </vt:lpstr>
      <vt:lpstr>Summary of existing LCAP  Activities for Goal 2 </vt:lpstr>
      <vt:lpstr>LCAP Goal 3</vt:lpstr>
      <vt:lpstr>Summary of existing LCAP Measures for Goal 3</vt:lpstr>
      <vt:lpstr>Summary of existing LCAP Measures for Goal 3</vt:lpstr>
      <vt:lpstr>Summary of existing LCAP Activities for Goal 3 </vt:lpstr>
      <vt:lpstr>Summary of existing LCAP Activities for Goal 3 </vt:lpstr>
      <vt:lpstr>LCAP Goal 4</vt:lpstr>
      <vt:lpstr>Summary of existing LCAP Measures for Goal 4</vt:lpstr>
      <vt:lpstr>Summary of existing LCAP Activities for Goal 4 </vt:lpstr>
      <vt:lpstr>Summary of existing LCAP Activities for Goal 4</vt:lpstr>
      <vt:lpstr>Summary of existing LCAP Activities for Goal 4 </vt:lpstr>
      <vt:lpstr>FUHSD Parent Survey –  District and Site specific data</vt:lpstr>
      <vt:lpstr>Parent Survey Areas </vt:lpstr>
      <vt:lpstr>MVHS Sample Size = 513 </vt:lpstr>
      <vt:lpstr>Curriculum and Instruction </vt:lpstr>
      <vt:lpstr>Academic Experience</vt:lpstr>
      <vt:lpstr>Safety and Support</vt:lpstr>
      <vt:lpstr>Staff  - Parent Interaction</vt:lpstr>
      <vt:lpstr>Receiving Information</vt:lpstr>
      <vt:lpstr>Preferred means to receive information</vt:lpstr>
      <vt:lpstr>Academic Excellence and Learning</vt:lpstr>
      <vt:lpstr>Resource Allocation and Communications</vt:lpstr>
      <vt:lpstr>Strengths and Improvement - FUHSD</vt:lpstr>
      <vt:lpstr>Activity (20 min)</vt:lpstr>
      <vt:lpstr>LCAP Feedback</vt:lpstr>
    </vt:vector>
  </TitlesOfParts>
  <Company>FUHSD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Dwyer</dc:creator>
  <cp:lastModifiedBy>John Dwyer</cp:lastModifiedBy>
  <cp:revision>186</cp:revision>
  <cp:lastPrinted>2016-03-23T19:41:16Z</cp:lastPrinted>
  <dcterms:created xsi:type="dcterms:W3CDTF">2016-02-24T19:51:15Z</dcterms:created>
  <dcterms:modified xsi:type="dcterms:W3CDTF">2016-04-25T20:24:38Z</dcterms:modified>
</cp:coreProperties>
</file>